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9" r:id="rId3"/>
    <p:sldId id="270" r:id="rId4"/>
    <p:sldId id="271" r:id="rId5"/>
    <p:sldId id="272" r:id="rId6"/>
    <p:sldId id="274" r:id="rId7"/>
    <p:sldId id="275" r:id="rId8"/>
    <p:sldId id="278" r:id="rId9"/>
    <p:sldId id="265" r:id="rId10"/>
    <p:sldId id="263" r:id="rId11"/>
    <p:sldId id="276" r:id="rId12"/>
    <p:sldId id="277" r:id="rId13"/>
    <p:sldId id="279" r:id="rId14"/>
    <p:sldId id="280" r:id="rId15"/>
    <p:sldId id="258" r:id="rId16"/>
    <p:sldId id="257" r:id="rId17"/>
    <p:sldId id="25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34" y="476672"/>
            <a:ext cx="8461230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302831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Подросток и социальные сети.</a:t>
            </a:r>
            <a:br>
              <a:rPr lang="ru-RU" sz="4400" dirty="0" smtClean="0"/>
            </a:br>
            <a:r>
              <a:rPr lang="ru-RU" sz="4400" dirty="0" smtClean="0"/>
              <a:t>Как не стать уязвимым.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25425" y="5805264"/>
            <a:ext cx="3784848" cy="41034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МУ Центр «Стимул» 2017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421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Лариса\Вебинар\Картинки\Твит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54" y="476672"/>
            <a:ext cx="4865778" cy="287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Лариса\Вебинар\Картинки\Твит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07"/>
          <a:stretch/>
        </p:blipFill>
        <p:spPr bwMode="auto">
          <a:xfrm>
            <a:off x="413487" y="3616949"/>
            <a:ext cx="4098570" cy="242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Лариса\Вебинар\Картинки\Твит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1"/>
          <a:stretch/>
        </p:blipFill>
        <p:spPr bwMode="auto">
          <a:xfrm>
            <a:off x="4788024" y="3532487"/>
            <a:ext cx="3834291" cy="259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318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1469856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Какие маркеры в поведении ребенка должны нас насторожить?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620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ru-RU" dirty="0" smtClean="0"/>
              <a:t>Снижение </a:t>
            </a:r>
            <a:r>
              <a:rPr lang="ru-RU" dirty="0"/>
              <a:t>интересов к деятельности </a:t>
            </a:r>
            <a:r>
              <a:rPr lang="ru-RU" dirty="0" smtClean="0"/>
              <a:t>которая </a:t>
            </a:r>
            <a:r>
              <a:rPr lang="ru-RU" dirty="0"/>
              <a:t>раньше </a:t>
            </a:r>
            <a:r>
              <a:rPr lang="ru-RU" dirty="0" smtClean="0"/>
              <a:t>нравилась</a:t>
            </a:r>
            <a:r>
              <a:rPr lang="ru-RU" dirty="0"/>
              <a:t>; 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Неоправданно </a:t>
            </a:r>
            <a:r>
              <a:rPr lang="ru-RU" dirty="0"/>
              <a:t>быстро появляющаяся усталость, раздражительность, перепады </a:t>
            </a:r>
            <a:r>
              <a:rPr lang="ru-RU" dirty="0" smtClean="0"/>
              <a:t>настроения;</a:t>
            </a:r>
            <a:endParaRPr lang="ru-RU" dirty="0"/>
          </a:p>
          <a:p>
            <a:pPr>
              <a:lnSpc>
                <a:spcPct val="170000"/>
              </a:lnSpc>
            </a:pPr>
            <a:r>
              <a:rPr lang="ru-RU" dirty="0" smtClean="0"/>
              <a:t>Равнодушие </a:t>
            </a:r>
            <a:r>
              <a:rPr lang="ru-RU" dirty="0"/>
              <a:t>к семейным контактам, своему здоровью, успешности в учебе, школьным и внешкольным мероприятиям;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Социальная </a:t>
            </a:r>
            <a:r>
              <a:rPr lang="ru-RU" dirty="0"/>
              <a:t>изоляция и сложности во взаимоотношениях;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Вялость</a:t>
            </a:r>
            <a:r>
              <a:rPr lang="ru-RU" dirty="0"/>
              <a:t>, хроническая усталость, </a:t>
            </a:r>
            <a:r>
              <a:rPr lang="ru-RU" dirty="0" smtClean="0"/>
              <a:t>постоянная </a:t>
            </a:r>
            <a:r>
              <a:rPr lang="ru-RU" dirty="0"/>
              <a:t>скука; 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Сложности </a:t>
            </a:r>
            <a:r>
              <a:rPr lang="ru-RU" dirty="0"/>
              <a:t>концентрации внимания;</a:t>
            </a:r>
          </a:p>
          <a:p>
            <a:pPr>
              <a:lnSpc>
                <a:spcPct val="170000"/>
              </a:lnSpc>
            </a:pPr>
            <a:r>
              <a:rPr lang="ru-RU" dirty="0"/>
              <a:t>Значительные изменения сна и аппетита; </a:t>
            </a:r>
            <a:endParaRPr lang="ru-RU" dirty="0" smtClean="0"/>
          </a:p>
          <a:p>
            <a:pPr>
              <a:lnSpc>
                <a:spcPct val="170000"/>
              </a:lnSpc>
            </a:pPr>
            <a:r>
              <a:rPr lang="ru-RU" dirty="0"/>
              <a:t>«Выпадение» из реального времени;</a:t>
            </a:r>
          </a:p>
          <a:p>
            <a:pPr>
              <a:lnSpc>
                <a:spcPct val="17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6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61926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1800" dirty="0" smtClean="0"/>
              <a:t>Депрессивность;</a:t>
            </a:r>
            <a:endParaRPr lang="ru-RU" sz="1800" dirty="0"/>
          </a:p>
          <a:p>
            <a:pPr>
              <a:lnSpc>
                <a:spcPct val="170000"/>
              </a:lnSpc>
            </a:pPr>
            <a:r>
              <a:rPr lang="ru-RU" sz="1800" dirty="0"/>
              <a:t>Постоянные </a:t>
            </a:r>
            <a:r>
              <a:rPr lang="ru-RU" sz="1800" dirty="0" smtClean="0"/>
              <a:t>общение </a:t>
            </a:r>
            <a:r>
              <a:rPr lang="ru-RU" sz="1800" dirty="0"/>
              <a:t>в режиме </a:t>
            </a:r>
            <a:r>
              <a:rPr lang="ru-RU" sz="1800" dirty="0" err="1" smtClean="0"/>
              <a:t>on-line</a:t>
            </a:r>
            <a:r>
              <a:rPr lang="ru-RU" sz="1800" dirty="0" smtClean="0"/>
              <a:t>;</a:t>
            </a:r>
            <a:endParaRPr lang="ru-RU" sz="1800" dirty="0"/>
          </a:p>
          <a:p>
            <a:pPr>
              <a:lnSpc>
                <a:spcPct val="170000"/>
              </a:lnSpc>
            </a:pPr>
            <a:r>
              <a:rPr lang="ru-RU" sz="1800" dirty="0"/>
              <a:t>Изменение имени в социальных сетях;</a:t>
            </a:r>
          </a:p>
          <a:p>
            <a:pPr>
              <a:lnSpc>
                <a:spcPct val="170000"/>
              </a:lnSpc>
            </a:pPr>
            <a:r>
              <a:rPr lang="ru-RU" sz="1800" dirty="0" smtClean="0"/>
              <a:t>Отрицание</a:t>
            </a:r>
            <a:r>
              <a:rPr lang="ru-RU" sz="1800" dirty="0"/>
              <a:t>, часто аффективное, компьютерной зависимости;</a:t>
            </a:r>
          </a:p>
          <a:p>
            <a:pPr>
              <a:lnSpc>
                <a:spcPct val="170000"/>
              </a:lnSpc>
            </a:pPr>
            <a:r>
              <a:rPr lang="ru-RU" sz="1800" dirty="0"/>
              <a:t>Увлечение рисованием одних и тех же персонажей, символов (например: </a:t>
            </a:r>
            <a:r>
              <a:rPr lang="ru-RU" sz="1800" b="1" dirty="0">
                <a:solidFill>
                  <a:schemeClr val="accent1"/>
                </a:solidFill>
              </a:rPr>
              <a:t>Бабочки, лисы, </a:t>
            </a:r>
            <a:r>
              <a:rPr lang="ru-RU" sz="1800" b="1" dirty="0" smtClean="0">
                <a:solidFill>
                  <a:schemeClr val="accent1"/>
                </a:solidFill>
              </a:rPr>
              <a:t>киты </a:t>
            </a:r>
            <a:r>
              <a:rPr lang="ru-RU" sz="1800" dirty="0" smtClean="0"/>
              <a:t>)</a:t>
            </a:r>
          </a:p>
          <a:p>
            <a:pPr>
              <a:lnSpc>
                <a:spcPct val="170000"/>
              </a:lnSpc>
            </a:pPr>
            <a:r>
              <a:rPr lang="ru-RU" sz="1800" dirty="0" smtClean="0"/>
              <a:t> Рисование </a:t>
            </a:r>
            <a:r>
              <a:rPr lang="ru-RU" sz="1800" dirty="0"/>
              <a:t>своего портрета в новой манере;</a:t>
            </a:r>
          </a:p>
          <a:p>
            <a:pPr>
              <a:lnSpc>
                <a:spcPct val="170000"/>
              </a:lnSpc>
            </a:pPr>
            <a:r>
              <a:rPr lang="ru-RU" sz="1800" dirty="0"/>
              <a:t>Поглощенность темой смерти;</a:t>
            </a:r>
          </a:p>
          <a:p>
            <a:pPr>
              <a:lnSpc>
                <a:spcPct val="170000"/>
              </a:lnSpc>
            </a:pPr>
            <a:r>
              <a:rPr lang="ru-RU" sz="1800" dirty="0"/>
              <a:t>Просмотр  и обсуждение депрессивных, деструктивных  картинок, фотографий, видеороликов, фильмов;</a:t>
            </a:r>
          </a:p>
          <a:p>
            <a:pPr>
              <a:lnSpc>
                <a:spcPct val="170000"/>
              </a:lnSpc>
            </a:pPr>
            <a:r>
              <a:rPr lang="ru-RU" sz="1800" dirty="0"/>
              <a:t>Нанесение телесных повреждений на открытых частях тела;</a:t>
            </a:r>
          </a:p>
          <a:p>
            <a:pPr>
              <a:lnSpc>
                <a:spcPct val="170000"/>
              </a:lnSpc>
            </a:pPr>
            <a:r>
              <a:rPr lang="ru-RU" sz="1800" dirty="0"/>
              <a:t>Деструктивное (разрушительное, отклоняющееся поведение)</a:t>
            </a:r>
          </a:p>
          <a:p>
            <a:pPr>
              <a:lnSpc>
                <a:spcPct val="170000"/>
              </a:lnSpc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039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73383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«Зона риска» !!!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8326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4000"/>
              </a:lnSpc>
              <a:buBlip>
                <a:blip r:embed="rId2"/>
              </a:buBlip>
            </a:pPr>
            <a:r>
              <a:rPr lang="ru-RU" dirty="0" smtClean="0"/>
              <a:t>Наличие </a:t>
            </a:r>
            <a:r>
              <a:rPr lang="ru-RU" dirty="0"/>
              <a:t>сложной </a:t>
            </a:r>
            <a:r>
              <a:rPr lang="ru-RU" dirty="0" smtClean="0"/>
              <a:t>семейной ситуации;</a:t>
            </a:r>
            <a:endParaRPr lang="ru-RU" dirty="0"/>
          </a:p>
          <a:p>
            <a:pPr>
              <a:lnSpc>
                <a:spcPct val="134000"/>
              </a:lnSpc>
              <a:buBlip>
                <a:blip r:embed="rId2"/>
              </a:buBlip>
            </a:pPr>
            <a:r>
              <a:rPr lang="ru-RU" dirty="0" smtClean="0"/>
              <a:t>Серьезные </a:t>
            </a:r>
            <a:r>
              <a:rPr lang="ru-RU" dirty="0"/>
              <a:t>проблемы в учебе; </a:t>
            </a:r>
          </a:p>
          <a:p>
            <a:pPr>
              <a:lnSpc>
                <a:spcPct val="134000"/>
              </a:lnSpc>
              <a:buBlip>
                <a:blip r:embed="rId2"/>
              </a:buBlip>
            </a:pPr>
            <a:r>
              <a:rPr lang="ru-RU" dirty="0" smtClean="0"/>
              <a:t>Повышенная </a:t>
            </a:r>
            <a:r>
              <a:rPr lang="ru-RU" dirty="0"/>
              <a:t>чувствительность к неудачам или неадекватная реакция на похвалы и награды;</a:t>
            </a:r>
          </a:p>
          <a:p>
            <a:pPr>
              <a:lnSpc>
                <a:spcPct val="134000"/>
              </a:lnSpc>
              <a:buBlip>
                <a:blip r:embed="rId2"/>
              </a:buBlip>
            </a:pPr>
            <a:r>
              <a:rPr lang="ru-RU" dirty="0" smtClean="0"/>
              <a:t>Отсутствие  </a:t>
            </a:r>
            <a:r>
              <a:rPr lang="ru-RU" dirty="0"/>
              <a:t>друзей, непринятие подростка сверстниками; </a:t>
            </a:r>
          </a:p>
          <a:p>
            <a:pPr>
              <a:lnSpc>
                <a:spcPct val="134000"/>
              </a:lnSpc>
              <a:buBlip>
                <a:blip r:embed="rId2"/>
              </a:buBlip>
            </a:pPr>
            <a:r>
              <a:rPr lang="ru-RU" dirty="0" smtClean="0"/>
              <a:t>Отсутствие </a:t>
            </a:r>
            <a:r>
              <a:rPr lang="ru-RU" dirty="0"/>
              <a:t>устойчивых интересов, хобби; </a:t>
            </a:r>
          </a:p>
          <a:p>
            <a:pPr>
              <a:lnSpc>
                <a:spcPct val="134000"/>
              </a:lnSpc>
              <a:buBlip>
                <a:blip r:embed="rId2"/>
              </a:buBlip>
            </a:pPr>
            <a:r>
              <a:rPr lang="ru-RU" dirty="0" smtClean="0"/>
              <a:t>Чувство неполноценности; </a:t>
            </a:r>
          </a:p>
          <a:p>
            <a:pPr>
              <a:lnSpc>
                <a:spcPct val="134000"/>
              </a:lnSpc>
              <a:buBlip>
                <a:blip r:embed="rId2"/>
              </a:buBlip>
            </a:pPr>
            <a:r>
              <a:rPr lang="ru-RU" dirty="0"/>
              <a:t>Наличие недостатков физического </a:t>
            </a:r>
            <a:r>
              <a:rPr lang="ru-RU" dirty="0" smtClean="0"/>
              <a:t>развития</a:t>
            </a:r>
            <a:r>
              <a:rPr lang="ru-RU" dirty="0"/>
              <a:t>, </a:t>
            </a:r>
            <a:r>
              <a:rPr lang="ru-RU" dirty="0" smtClean="0"/>
              <a:t>заболевания</a:t>
            </a:r>
            <a:r>
              <a:rPr lang="ru-RU" dirty="0"/>
              <a:t>; </a:t>
            </a:r>
          </a:p>
          <a:p>
            <a:pPr>
              <a:lnSpc>
                <a:spcPct val="134000"/>
              </a:lnSpc>
              <a:buBlip>
                <a:blip r:embed="rId2"/>
              </a:buBlip>
            </a:pPr>
            <a:r>
              <a:rPr lang="ru-RU" dirty="0" smtClean="0"/>
              <a:t>Склонность </a:t>
            </a:r>
            <a:r>
              <a:rPr lang="ru-RU" dirty="0"/>
              <a:t>к </a:t>
            </a:r>
            <a:r>
              <a:rPr lang="ru-RU" dirty="0" smtClean="0"/>
              <a:t>депрессиям;</a:t>
            </a:r>
            <a:endParaRPr lang="ru-RU" dirty="0"/>
          </a:p>
          <a:p>
            <a:pPr>
              <a:lnSpc>
                <a:spcPct val="134000"/>
              </a:lnSpc>
              <a:buBlip>
                <a:blip r:embed="rId2"/>
              </a:buBlip>
            </a:pPr>
            <a:r>
              <a:rPr lang="ru-RU" dirty="0" smtClean="0"/>
              <a:t>Острое  </a:t>
            </a:r>
            <a:r>
              <a:rPr lang="ru-RU" dirty="0"/>
              <a:t>переживание </a:t>
            </a:r>
            <a:r>
              <a:rPr lang="ru-RU" dirty="0" smtClean="0"/>
              <a:t>несчастной любови; </a:t>
            </a:r>
            <a:endParaRPr lang="ru-RU" dirty="0"/>
          </a:p>
          <a:p>
            <a:pPr>
              <a:lnSpc>
                <a:spcPct val="134000"/>
              </a:lnSpc>
              <a:buBlip>
                <a:blip r:embed="rId2"/>
              </a:buBlip>
            </a:pPr>
            <a:r>
              <a:rPr lang="ru-RU" dirty="0" smtClean="0"/>
              <a:t>Употребление </a:t>
            </a:r>
            <a:r>
              <a:rPr lang="ru-RU" dirty="0"/>
              <a:t>алкоголя, </a:t>
            </a:r>
            <a:r>
              <a:rPr lang="ru-RU" dirty="0" smtClean="0"/>
              <a:t>ПАВ;</a:t>
            </a:r>
            <a:endParaRPr lang="ru-RU" dirty="0"/>
          </a:p>
          <a:p>
            <a:pPr>
              <a:lnSpc>
                <a:spcPct val="134000"/>
              </a:lnSpc>
              <a:buBlip>
                <a:blip r:embed="rId2"/>
              </a:buBlip>
            </a:pPr>
            <a:r>
              <a:rPr lang="ru-RU" dirty="0" smtClean="0"/>
              <a:t>Тяжелая </a:t>
            </a:r>
            <a:r>
              <a:rPr lang="ru-RU" dirty="0"/>
              <a:t>утрата; а так же имеющие семейную историю суицида </a:t>
            </a:r>
            <a:endParaRPr lang="ru-RU" dirty="0" smtClean="0"/>
          </a:p>
          <a:p>
            <a:pPr>
              <a:lnSpc>
                <a:spcPct val="134000"/>
              </a:lnSpc>
              <a:buBlip>
                <a:blip r:embed="rId2"/>
              </a:buBlip>
            </a:pPr>
            <a:r>
              <a:rPr lang="ru-RU" dirty="0" smtClean="0"/>
              <a:t>Совершение  </a:t>
            </a:r>
            <a:r>
              <a:rPr lang="ru-RU" dirty="0"/>
              <a:t>уголовно наказуемого </a:t>
            </a:r>
            <a:r>
              <a:rPr lang="ru-RU" dirty="0" smtClean="0"/>
              <a:t>поступка;</a:t>
            </a:r>
          </a:p>
          <a:p>
            <a:pPr>
              <a:lnSpc>
                <a:spcPct val="134000"/>
              </a:lnSpc>
              <a:buBlip>
                <a:blip r:embed="rId2"/>
              </a:buBlip>
            </a:pPr>
            <a:r>
              <a:rPr lang="ru-RU" dirty="0" smtClean="0"/>
              <a:t>Жертвы </a:t>
            </a:r>
            <a:r>
              <a:rPr lang="ru-RU" dirty="0"/>
              <a:t>уголовного преступления (в т.ч. насилия);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1872208" cy="139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8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Проблемная ситуация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83027"/>
            <a:ext cx="3816424" cy="4797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2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6195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Алгоритм работы:</a:t>
            </a:r>
            <a:endParaRPr lang="ru-RU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3931920" cy="60689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>
                <a:solidFill>
                  <a:schemeClr val="accent4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Необходимо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16016" y="1412776"/>
            <a:ext cx="3931920" cy="60689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Нельзя</a:t>
            </a:r>
            <a:endParaRPr lang="ru-RU" sz="3200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323528" y="2060848"/>
            <a:ext cx="4320480" cy="432048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Вести аккуратный позитивный диалог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Связаться </a:t>
            </a:r>
            <a:r>
              <a:rPr lang="ru-RU" sz="2000" dirty="0" smtClean="0"/>
              <a:t>с родителями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Подключить специалистов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Выявить трудности возникшие у подростка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Организовать психолого – педагогическую помощь и </a:t>
            </a:r>
            <a:r>
              <a:rPr lang="ru-RU" sz="2000" dirty="0" smtClean="0"/>
              <a:t>поддержку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716016" y="2132856"/>
            <a:ext cx="3960440" cy="41044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/>
              <a:t>Паниковать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Обвинять подростка в произошедшем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Выставлять его на «всеобщее обозрение</a:t>
            </a:r>
            <a:r>
              <a:rPr lang="ru-RU" sz="2000" dirty="0" smtClean="0"/>
              <a:t>»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Никакого шпионажа и </a:t>
            </a:r>
            <a:r>
              <a:rPr lang="ru-RU" sz="2000" dirty="0" smtClean="0"/>
              <a:t>агрессии по отношению к подростку</a:t>
            </a:r>
            <a:endParaRPr lang="ru-RU" sz="2000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9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dirty="0" smtClean="0"/>
              <a:t>сихолого-педагогическое </a:t>
            </a:r>
            <a:r>
              <a:rPr lang="ru-RU" dirty="0"/>
              <a:t>воздействие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3285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4000"/>
              </a:lnSpc>
            </a:pPr>
            <a:r>
              <a:rPr lang="ru-RU" dirty="0" smtClean="0"/>
              <a:t>Развитие </a:t>
            </a:r>
            <a:r>
              <a:rPr lang="ru-RU" dirty="0"/>
              <a:t>личностных </a:t>
            </a:r>
            <a:r>
              <a:rPr lang="ru-RU" dirty="0" smtClean="0"/>
              <a:t>ресурсов;</a:t>
            </a:r>
            <a:endParaRPr lang="ru-RU" dirty="0"/>
          </a:p>
          <a:p>
            <a:pPr>
              <a:lnSpc>
                <a:spcPct val="134000"/>
              </a:lnSpc>
            </a:pPr>
            <a:r>
              <a:rPr lang="ru-RU" dirty="0" smtClean="0"/>
              <a:t>Формирование </a:t>
            </a:r>
            <a:r>
              <a:rPr lang="ru-RU" dirty="0" err="1"/>
              <a:t>стрессоустойчивых</a:t>
            </a:r>
            <a:r>
              <a:rPr lang="ru-RU" dirty="0"/>
              <a:t> </a:t>
            </a:r>
            <a:r>
              <a:rPr lang="ru-RU" dirty="0" smtClean="0"/>
              <a:t>установок</a:t>
            </a:r>
            <a:r>
              <a:rPr lang="ru-RU" dirty="0"/>
              <a:t>;</a:t>
            </a:r>
          </a:p>
          <a:p>
            <a:pPr>
              <a:lnSpc>
                <a:spcPct val="134000"/>
              </a:lnSpc>
            </a:pPr>
            <a:r>
              <a:rPr lang="ru-RU" dirty="0" smtClean="0"/>
              <a:t>Развитие  </a:t>
            </a:r>
            <a:r>
              <a:rPr lang="ru-RU" dirty="0"/>
              <a:t>позитивно-когнитивных оценок;</a:t>
            </a:r>
          </a:p>
          <a:p>
            <a:pPr>
              <a:lnSpc>
                <a:spcPct val="134000"/>
              </a:lnSpc>
            </a:pPr>
            <a:r>
              <a:rPr lang="ru-RU" dirty="0" smtClean="0"/>
              <a:t>Развитие </a:t>
            </a:r>
            <a:r>
              <a:rPr lang="ru-RU" dirty="0"/>
              <a:t>навыков «быть успешным»;</a:t>
            </a:r>
          </a:p>
          <a:p>
            <a:pPr>
              <a:lnSpc>
                <a:spcPct val="134000"/>
              </a:lnSpc>
            </a:pPr>
            <a:r>
              <a:rPr lang="ru-RU" dirty="0" smtClean="0"/>
              <a:t>Формирование </a:t>
            </a:r>
            <a:r>
              <a:rPr lang="ru-RU" dirty="0"/>
              <a:t>способности сделать позитивный альтернативный выбор в трудной жизненной ситуации. </a:t>
            </a:r>
          </a:p>
          <a:p>
            <a:pPr>
              <a:lnSpc>
                <a:spcPct val="134000"/>
              </a:lnSpc>
            </a:pPr>
            <a:r>
              <a:rPr lang="ru-RU" dirty="0" smtClean="0"/>
              <a:t>Воспитание </a:t>
            </a:r>
            <a:r>
              <a:rPr lang="ru-RU" dirty="0"/>
              <a:t>у подростков </a:t>
            </a:r>
            <a:r>
              <a:rPr lang="ru-RU" dirty="0" smtClean="0"/>
              <a:t>позитивного взгляда </a:t>
            </a:r>
            <a:r>
              <a:rPr lang="ru-RU" dirty="0"/>
              <a:t>на все аспекты жизни </a:t>
            </a:r>
          </a:p>
          <a:p>
            <a:pPr>
              <a:lnSpc>
                <a:spcPct val="134000"/>
              </a:lnSpc>
            </a:pPr>
            <a:r>
              <a:rPr lang="ru-RU" dirty="0" smtClean="0"/>
              <a:t>Вовлечение </a:t>
            </a:r>
            <a:r>
              <a:rPr lang="ru-RU" dirty="0"/>
              <a:t>подростков в полезные виды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3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92" y="1470991"/>
            <a:ext cx="81819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529113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36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подросткового возраста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336710"/>
            <a:ext cx="6336704" cy="490803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ru-RU" sz="2600" dirty="0" smtClean="0"/>
              <a:t>Перестройка  организма</a:t>
            </a:r>
          </a:p>
          <a:p>
            <a:pPr>
              <a:spcAft>
                <a:spcPts val="600"/>
              </a:spcAft>
            </a:pPr>
            <a:r>
              <a:rPr lang="ru-RU" sz="2600" dirty="0" smtClean="0"/>
              <a:t>Расширение сферы социальных отношений</a:t>
            </a:r>
          </a:p>
          <a:p>
            <a:pPr>
              <a:spcAft>
                <a:spcPts val="600"/>
              </a:spcAft>
            </a:pPr>
            <a:r>
              <a:rPr lang="ru-RU" sz="2600" dirty="0" smtClean="0"/>
              <a:t>Ведущий вид деятельности – общение со сверстником</a:t>
            </a:r>
          </a:p>
          <a:p>
            <a:pPr>
              <a:spcAft>
                <a:spcPts val="600"/>
              </a:spcAft>
            </a:pPr>
            <a:r>
              <a:rPr lang="ru-RU" sz="2600" dirty="0" smtClean="0"/>
              <a:t>Переоценка ценностей</a:t>
            </a:r>
          </a:p>
          <a:p>
            <a:pPr>
              <a:spcAft>
                <a:spcPts val="600"/>
              </a:spcAft>
            </a:pPr>
            <a:r>
              <a:rPr lang="ru-RU" sz="2600" dirty="0" smtClean="0"/>
              <a:t>Стремление к самоутверждению</a:t>
            </a:r>
          </a:p>
          <a:p>
            <a:pPr>
              <a:spcAft>
                <a:spcPts val="600"/>
              </a:spcAft>
            </a:pPr>
            <a:r>
              <a:rPr lang="ru-RU" sz="2600" dirty="0" smtClean="0"/>
              <a:t>Ломка самооценки</a:t>
            </a:r>
          </a:p>
          <a:p>
            <a:pPr>
              <a:spcAft>
                <a:spcPts val="600"/>
              </a:spcAft>
            </a:pPr>
            <a:r>
              <a:rPr lang="ru-RU" sz="2600" dirty="0" smtClean="0"/>
              <a:t>Личностная нестабильность</a:t>
            </a:r>
          </a:p>
          <a:p>
            <a:pPr>
              <a:spcAft>
                <a:spcPts val="600"/>
              </a:spcAft>
            </a:pPr>
            <a:r>
              <a:rPr lang="ru-RU" sz="2600" dirty="0" smtClean="0"/>
              <a:t>Чувство взрослости, стремление к самостоятельности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7"/>
            <a:ext cx="1726939" cy="477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8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4295448" cy="525658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Защитные механизмы по отношению к внешнему влиянию и  манипуляциям  недостаточно сформированы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396345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1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05156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Подростковые субкультуры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183880" cy="4187952"/>
          </a:xfrm>
        </p:spPr>
        <p:txBody>
          <a:bodyPr>
            <a:normAutofit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росоциальные</a:t>
            </a:r>
          </a:p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</a:t>
            </a:r>
          </a:p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нтисоциальные</a:t>
            </a:r>
          </a:p>
          <a:p>
            <a:pPr marL="0" indent="0">
              <a:buNone/>
            </a:pP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916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93610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400" dirty="0" smtClean="0"/>
              <a:t>Деструктивные группы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(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от лат. от лат. </a:t>
            </a:r>
            <a:r>
              <a:rPr lang="en-US" sz="2000" b="0" dirty="0">
                <a:solidFill>
                  <a:schemeClr val="tx1"/>
                </a:solidFill>
                <a:effectLst/>
              </a:rPr>
              <a:t>destructio — 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разрушение)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183880" cy="505204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это группы, которые используют техники </a:t>
            </a:r>
            <a:r>
              <a:rPr lang="ru-RU" b="1" dirty="0">
                <a:solidFill>
                  <a:schemeClr val="accent1"/>
                </a:solidFill>
              </a:rPr>
              <a:t>манипулирования</a:t>
            </a:r>
            <a:r>
              <a:rPr lang="ru-RU" dirty="0"/>
              <a:t> для вербовки и удержания своих членов, имеют тенденцию или прямо </a:t>
            </a:r>
            <a:r>
              <a:rPr lang="ru-RU" b="1" dirty="0">
                <a:solidFill>
                  <a:schemeClr val="accent1"/>
                </a:solidFill>
              </a:rPr>
              <a:t>осуществляют тотальный контроль мыслей, чувств и поведения </a:t>
            </a:r>
            <a:r>
              <a:rPr lang="ru-RU" dirty="0"/>
              <a:t>своих приверженцев с целью </a:t>
            </a:r>
            <a:r>
              <a:rPr lang="ru-RU" b="1" dirty="0">
                <a:solidFill>
                  <a:schemeClr val="accent1"/>
                </a:solidFill>
              </a:rPr>
              <a:t>удовлетворения интересов лидеров и самодовлеющей группы </a:t>
            </a:r>
            <a:r>
              <a:rPr lang="ru-RU" dirty="0"/>
              <a:t>(обогащение, власть). </a:t>
            </a:r>
          </a:p>
        </p:txBody>
      </p:sp>
    </p:spTree>
    <p:extLst>
      <p:ext uri="{BB962C8B-B14F-4D97-AF65-F5344CB8AC3E}">
        <p14:creationId xmlns:p14="http://schemas.microsoft.com/office/powerpoint/2010/main" val="6380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Психологические особенности деструктивных групп: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183880" cy="49800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контроль </a:t>
            </a:r>
            <a:r>
              <a:rPr lang="ru-RU" dirty="0"/>
              <a:t>сознания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секретность</a:t>
            </a:r>
            <a:r>
              <a:rPr lang="ru-RU" dirty="0"/>
              <a:t>, неопределенность относительно деятельности;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наличие </a:t>
            </a:r>
            <a:r>
              <a:rPr lang="ru-RU" dirty="0"/>
              <a:t>(порой скрытого) лидера;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эксплуатация</a:t>
            </a:r>
            <a:r>
              <a:rPr lang="ru-RU" dirty="0"/>
              <a:t>: физическая, финансовая, психологическая;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тоталитарное </a:t>
            </a:r>
            <a:r>
              <a:rPr lang="ru-RU" dirty="0"/>
              <a:t>мышление (есть мы и есть они), уникальность.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Пагубные </a:t>
            </a:r>
            <a:r>
              <a:rPr lang="ru-RU" dirty="0" smtClean="0"/>
              <a:t>последствия влияния </a:t>
            </a:r>
            <a:r>
              <a:rPr lang="ru-RU" dirty="0"/>
              <a:t>деструктивной группы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764016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ru-RU" dirty="0" smtClean="0"/>
              <a:t>Потерю </a:t>
            </a:r>
            <a:r>
              <a:rPr lang="ru-RU" dirty="0"/>
              <a:t>свободной воли </a:t>
            </a:r>
            <a:endParaRPr lang="ru-RU" dirty="0" smtClean="0"/>
          </a:p>
          <a:p>
            <a:pPr marL="0" indent="0">
              <a:lnSpc>
                <a:spcPct val="114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и </a:t>
            </a:r>
            <a:r>
              <a:rPr lang="ru-RU" dirty="0"/>
              <a:t>контроля над своей </a:t>
            </a:r>
            <a:r>
              <a:rPr lang="ru-RU" dirty="0" smtClean="0"/>
              <a:t>жизнью</a:t>
            </a:r>
            <a:endParaRPr lang="ru-RU" dirty="0"/>
          </a:p>
          <a:p>
            <a:pPr>
              <a:lnSpc>
                <a:spcPct val="114000"/>
              </a:lnSpc>
            </a:pPr>
            <a:r>
              <a:rPr lang="ru-RU" dirty="0" smtClean="0"/>
              <a:t>Развитие </a:t>
            </a:r>
            <a:r>
              <a:rPr lang="ru-RU" dirty="0"/>
              <a:t>зависимости 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Потерю </a:t>
            </a:r>
            <a:r>
              <a:rPr lang="ru-RU" dirty="0"/>
              <a:t>спонтанности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smtClean="0"/>
              <a:t>Неспособность </a:t>
            </a:r>
            <a:r>
              <a:rPr lang="ru-RU" dirty="0"/>
              <a:t>образовать близкие дружественные отношения в социуме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Ухудшение </a:t>
            </a:r>
            <a:r>
              <a:rPr lang="ru-RU" dirty="0"/>
              <a:t>физического состояния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smtClean="0"/>
              <a:t>Ухудшение </a:t>
            </a:r>
            <a:r>
              <a:rPr lang="ru-RU" dirty="0"/>
              <a:t>психологического </a:t>
            </a:r>
            <a:r>
              <a:rPr lang="ru-RU" dirty="0" smtClean="0"/>
              <a:t>состояния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72547"/>
            <a:ext cx="2226369" cy="297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7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33256"/>
            <a:ext cx="8352928" cy="816833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«ЭМО», «ГОТЫ», «Сатанисты», «</a:t>
            </a:r>
            <a:r>
              <a:rPr lang="ru-RU" sz="2000" dirty="0" err="1"/>
              <a:t>Рейверы</a:t>
            </a:r>
            <a:r>
              <a:rPr lang="ru-RU" sz="2000" dirty="0"/>
              <a:t>»,  «</a:t>
            </a:r>
            <a:r>
              <a:rPr lang="ru-RU" sz="2000" dirty="0" err="1"/>
              <a:t>Толкиенисты</a:t>
            </a:r>
            <a:r>
              <a:rPr lang="ru-RU" sz="2000" dirty="0"/>
              <a:t>», «</a:t>
            </a:r>
            <a:r>
              <a:rPr lang="ru-RU" sz="2000" dirty="0" err="1"/>
              <a:t>Фрики</a:t>
            </a:r>
            <a:r>
              <a:rPr lang="ru-RU" sz="2000" dirty="0" smtClean="0"/>
              <a:t>»…. </a:t>
            </a: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400600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8" y="2060848"/>
            <a:ext cx="4896544" cy="2880320"/>
          </a:xfrm>
          <a:prstGeom prst="rect">
            <a:avLst/>
          </a:prstGeom>
          <a:gradFill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122" name="Picture 2" descr="http://abali.ru/wp-content/uploads/2013/11/vk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5"/>
            <a:ext cx="1800000" cy="41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oplogos.ru/images/logo-mail-ru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0" b="22297"/>
          <a:stretch/>
        </p:blipFill>
        <p:spPr bwMode="auto">
          <a:xfrm>
            <a:off x="2339752" y="2834239"/>
            <a:ext cx="1800000" cy="45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c.pics.livejournal.com/lj_editor/37785718/2584536/2584536_origin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469537"/>
            <a:ext cx="1800000" cy="46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oplogos.ru/images/logo-youtube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8" b="18927"/>
          <a:stretch/>
        </p:blipFill>
        <p:spPr bwMode="auto">
          <a:xfrm>
            <a:off x="2339753" y="4056401"/>
            <a:ext cx="1800000" cy="7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2175247"/>
            <a:ext cx="2695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более 850 страниц</a:t>
            </a:r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2780928"/>
            <a:ext cx="2695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более 170 страниц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3429000"/>
            <a:ext cx="2695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более 170 страниц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4191471"/>
            <a:ext cx="2695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более 100 страниц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56" y="4988113"/>
            <a:ext cx="543877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Более 3800 обращений за 2013 год</a:t>
            </a:r>
          </a:p>
          <a:p>
            <a:pPr algn="ctr">
              <a:lnSpc>
                <a:spcPct val="120000"/>
              </a:lnSpc>
            </a:pPr>
            <a:r>
              <a:rPr lang="ru-RU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поступило в </a:t>
            </a:r>
            <a:r>
              <a:rPr lang="ru-RU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Роспотребнадзор</a:t>
            </a:r>
            <a:endParaRPr lang="ru-RU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22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552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Подросток и социальные сети. Как не стать уязвимым.</vt:lpstr>
      <vt:lpstr>Особенности подросткового возраста</vt:lpstr>
      <vt:lpstr>Защитные механизмы по отношению к внешнему влиянию и  манипуляциям  недостаточно сформированы </vt:lpstr>
      <vt:lpstr>Подростковые субкультуры</vt:lpstr>
      <vt:lpstr>Деструктивные группы  (от лат. от лат. destructio — разрушение)</vt:lpstr>
      <vt:lpstr>Психологические особенности деструктивных групп: </vt:lpstr>
      <vt:lpstr>Пагубные последствия влияния деструктивной группы </vt:lpstr>
      <vt:lpstr>«ЭМО», «ГОТЫ», «Сатанисты», «Рейверы»,  «Толкиенисты», «Фрики»…. </vt:lpstr>
      <vt:lpstr>Презентация PowerPoint</vt:lpstr>
      <vt:lpstr>Презентация PowerPoint</vt:lpstr>
      <vt:lpstr>Какие маркеры в поведении ребенка должны нас насторожить?</vt:lpstr>
      <vt:lpstr>Презентация PowerPoint</vt:lpstr>
      <vt:lpstr> «Зона риска» !!!</vt:lpstr>
      <vt:lpstr>Проблемная ситуация</vt:lpstr>
      <vt:lpstr>Алгоритм работы:</vt:lpstr>
      <vt:lpstr>Психолого-педагогическое воздействие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Stimul</dc:creator>
  <cp:lastModifiedBy>Stimul</cp:lastModifiedBy>
  <cp:revision>21</cp:revision>
  <dcterms:created xsi:type="dcterms:W3CDTF">2017-01-27T07:40:44Z</dcterms:created>
  <dcterms:modified xsi:type="dcterms:W3CDTF">2017-01-30T10:12:30Z</dcterms:modified>
</cp:coreProperties>
</file>