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9" r:id="rId5"/>
    <p:sldId id="260" r:id="rId6"/>
    <p:sldId id="270" r:id="rId7"/>
    <p:sldId id="262" r:id="rId8"/>
    <p:sldId id="267" r:id="rId9"/>
    <p:sldId id="263" r:id="rId10"/>
    <p:sldId id="271" r:id="rId11"/>
    <p:sldId id="264" r:id="rId12"/>
    <p:sldId id="265" r:id="rId13"/>
    <p:sldId id="266" r:id="rId14"/>
    <p:sldId id="268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ru/imgres?imgurl=http://www.baby.ru/storage/2/1/d/4/21928574.592474.jpeg&amp;imgrefurl=http://www.baby.ru/blogs/post/36925431-21928574/&amp;h=320&amp;w=480&amp;tbnid=32btxNB0uDpb7M:&amp;zoom=1&amp;docid=Q5CENMzTEbYbwM&amp;ei=DD7sVJWoJ-LXyQOL5YDwCw&amp;tbm=isch&amp;ved=0CGQQMyhcMFw4yA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hyperlink" Target="http://www.google.ru/imgres?imgurl=http://womanadvice.ru/sites/default/files/mainimage200x150/obyazannosti_podrostka.jpg&amp;imgrefurl=http://womanadvice.ru/kak-zarabotat-dengi-podrostku&amp;h=200&amp;w=150&amp;tbnid=sho4UypGFWy0YM:&amp;zoom=1&amp;docid=NDdkaP2E0i5-9M&amp;ei=5T3sVKCLEqbgyQPCyIC4DQ&amp;tbm=isch&amp;ved=0CA8QMygHMAc4Z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imgres?imgurl=http://kiss-kids.ru/wp-content/uploads/2014/02/problemyi_podrostka.jpg&amp;imgrefurl=http://kiss-kids.ru/problemyi-podrostkov&amp;h=250&amp;w=177&amp;tbnid=aU-JkKJMoBPjgM:&amp;zoom=1&amp;docid=ASrLQYHChJ3ONM&amp;ei=sD3sVJ2DNOTgyQOzuIKoDA&amp;tbm=isch&amp;ved=0CFAQMyguMC4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www.google.ru/imgres?imgurl=http://www.jlady.ru/wp-content/uploads/2012/04/polovoe-vospitanie-detej-5.jpg&amp;imgrefurl=http://www.jlady.ru/psihologiya-detey/o-polovom-vospitanii.html&amp;h=300&amp;w=450&amp;tbnid=Gvr2r3QGdyTudM:&amp;zoom=1&amp;docid=eFlTSAYdeBVUGM&amp;ei=5T3sVKCLEqbgyQPCyIC4DQ&amp;tbm=isch&amp;ved=0CBAQMygIMAg4ZA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ru/imgres?imgurl=http://vegot.ru/wp-content/uploads/2014/02/podrostki.jpg&amp;imgrefurl=http://vegot.ru/kak-modno-odevatsya-podrostkam.php&amp;h=462&amp;w=710&amp;tbnid=uFHDlaS3m2ZFFM:&amp;zoom=1&amp;docid=FqP9VGBdY9_pdM&amp;ei=sD3sVJ2DNOTgyQOzuIKoDA&amp;tbm=isch&amp;ved=0CHoQMyhYMF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ru/imgres?imgurl=http://koterie.ru/wp-content/uploads/2012/12/podrostok-i-narkotiki-0027-300x159.jpg&amp;imgrefurl=http://koterie.ru/category/podrostki&amp;h=159&amp;w=300&amp;tbnid=zKQ7iTiBngpQpM:&amp;zoom=1&amp;docid=zZh5AqglGusHVM&amp;ei=KD7sVMWDJ6j8ywONxoLIDA&amp;tbm=isch&amp;ved=0CCAQMygYMBg4rAI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ru/imgres?imgurl=http://lifeproblems.ru/wp-content/uploads/2013/11/podrostok1.jpg&amp;imgrefurl=http://lifeproblems.ru/ya-podrostok.html&amp;h=314&amp;w=416&amp;tbnid=iBYzfZXSd-FYWM:&amp;zoom=1&amp;docid=oltMqomPTawr0M&amp;ei=sD3sVJ2DNOTgyQOzuIKoDA&amp;tbm=isch&amp;ved=0CCcQMygNMA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imgres?imgurl=http://www.islam.ru/sites/default/files/img/obshestvo/2011/05/podrostok.jpg&amp;imgrefurl=http://www.islam.ru/content/obshestvo/1554&amp;h=900&amp;w=1350&amp;tbnid=PHWnYS2a6VRe2M:&amp;zoom=1&amp;docid=FbZ1yRLHtIXHPM&amp;ei=5T3sVKCLEqbgyQPCyIC4DQ&amp;tbm=isch&amp;ved=0CGMQMyhbMFs4ZA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hyperlink" Target="http://www.google.ru/imgres?imgurl=http://s.properm.ru/localStorage/news/ac/cf/a8/b8/accfa8b8_resizedScaled_659to433.jpg&amp;imgrefurl=http://properm.ru/news/society/41655/&amp;h=308&amp;w=468&amp;tbnid=Qjm8-_xfhuuFdM:&amp;zoom=1&amp;docid=gj5qIL90E9lFsM&amp;ei=sD3sVJ2DNOTgyQOzuIKoDA&amp;tbm=isch&amp;ved=0CCwQMygSMBI" TargetMode="External"/><Relationship Id="rId4" Type="http://schemas.openxmlformats.org/officeDocument/2006/relationships/hyperlink" Target="http://www.google.ru/imgres?imgurl=http://bugachevskaya.ru/wp-content/uploads/2012/10/perezhivaniya-podrostka.jpg&amp;imgrefurl=http://vetonet.ru/blogs/mir-cheloveka/podrostok-i-razvod-roditelei.html&amp;h=280&amp;w=475&amp;tbnid=Fh8Y2wrxDrILhM:&amp;zoom=1&amp;docid=BBnEEW-1NlGY7M&amp;ei=sD3sVJ2DNOTgyQOzuIKoDA&amp;tbm=isch&amp;ved=0CD0QMygbMBs" TargetMode="External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ru/imgres?imgurl=http://nlradio.net/file/Podrostok1-412.jpg&amp;imgrefurl=http://nlradio.net/chego-hochet-zhenshhina/1799-woman-12-11-2014&amp;h=290&amp;w=412&amp;tbnid=Ii6hn91wItF9EM:&amp;zoom=1&amp;docid=XYJIMgeKoz2wBM&amp;ei=sD3sVJ2DNOTgyQOzuIKoDA&amp;tbm=isch&amp;ved=0CDgQMygWMB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ru/imgres?imgurl=http://www.smorodinka.net/images/podrostok.jpg&amp;imgrefurl=http://www.smorodinka.net/news_articles.html?tags=%D0%BF%D0%BE%D0%B4%D1%80%D0%BE%D1%81%D1%82%D0%BA%D0%B8&amp;h=250&amp;w=250&amp;tbnid=M6pTevkbPLKkeM:&amp;zoom=1&amp;docid=pCBQbt8Q3pj0xM&amp;ei=DD7sVJWoJ-LXyQOL5YDwCw&amp;tbm=isch&amp;ved=0CBYQMygOMA44yA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ru/imgres?imgurl=http://cyberland.ws/uploads/posts/2012-11/thumbs/1351857943_kommunikativnyy-trening-dlya-podrostkov.jpg&amp;imgrefurl=http://cyberland.ws/71-elektronnoe-obrazovanie.html&amp;h=292&amp;w=450&amp;tbnid=ggmyiWv1zSaXUM:&amp;zoom=1&amp;docid=yvD7P0JiVXEn3M&amp;ei=sD3sVJ2DNOTgyQOzuIKoDA&amp;tbm=isch&amp;ved=0CEoQMygoMC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www.google.ru/imgres?imgurl=http://missochka.ru/sites/default/files/interesy_sovremennyh_podrostkov.jpg&amp;imgrefurl=http://missochka.ru/materinstvo/interesy-sovremennogo-podrostka&amp;h=768&amp;w=1024&amp;tbnid=Oe8c6JogLnSQUM:&amp;zoom=1&amp;docid=2yR9I9j4Vd8qIM&amp;ei=sD3sVJ2DNOTgyQOzuIKoDA&amp;tbm=isch&amp;ved=0CFQQMygyMD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www.google.ru/imgres?imgurl=http://www.in-kiss.ru/resize/187/250/a/uploads/section/2e6f5e512fd47432bd2ad1310f7df844.jpg&amp;imgrefurl=http://www.in-kiss.ru/semya/otnosheniya-s-detmi/kak-effektivno-postroit-razgovor-s-podrostkom.html&amp;h=187&amp;w=250&amp;tbnid=1XvfyVUIk5rNIM:&amp;zoom=1&amp;docid=MQGGpCXG4NVztM&amp;ei=sD3sVJ2DNOTgyQOzuIKoDA&amp;tbm=isch&amp;ved=0CEAQMygeM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imgres?imgurl=http://coolmoms.ru/wp-content/uploads/2013/07/kak_pogovorit__s_podrostkom_o_sekse-256x300.jpg&amp;imgrefurl=http://coolmoms.ru/vash-malysh/1008-kak-pogovorit-s-podrostkom-o-sekse&amp;h=300&amp;w=256&amp;tbnid=ftSR2DTghe9fAM:&amp;zoom=1&amp;docid=dQJ5NwT7D_AGPM&amp;ei=DD7sVJWoJ-LXyQOL5YDwCw&amp;tbm=isch&amp;ved=0CB8QMygXMBc4yAE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www.google.ru/imgres?imgurl=http://img.lady.ru/data/aphoto/4/e/a/56436/main/ce0fc7de9f675208c38a5fa40c475722.jpg&amp;imgrefurl=http://www.lady.ru/mama/%D0%92%D0%BE%D1%81%D0%BF%D0%B8%D1%82%D0%B0%D0%BD%D0%B8%D0%B5/%D0%A0%D0%B0%D1%81%D1%81%D0%BA%D0%B0%D0%B7%D1%8B%D0%B2%D0%B0%D0%B5%D0%BC-%D0%BF%D0%BE%D0%B4%D1%80%D0%BE%D1%81%D1%82%D0%BA%D1%83-%D0%BF%D1%80%D0%BE-%D0%A1%D0%9F%D0%98%D0%94-%E2%80%93-10-%D1%81%D0%BE%D0%B2%D0%B5%D1%82%D0%BE%D0%B2-%D0%BF%D1%81%D0%B8%D1%85%D0%BE%D0%BB%D0%BE%D0%B3%D0%B0&amp;h=365&amp;w=523&amp;tbnid=t_3zLNYmRNLXJM:&amp;zoom=1&amp;docid=5jUJTj4PvSNtVM&amp;ei=sD3sVJ2DNOTgyQOzuIKoDA&amp;tbm=isch&amp;ved=0CIABEDMoXj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8208912" cy="165618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cs typeface="Arabic Typesetting" pitchFamily="66" charset="-78"/>
              </a:rPr>
              <a:t>«Как не упустить своих детей»</a:t>
            </a: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755576" y="2636912"/>
            <a:ext cx="8064896" cy="3888432"/>
          </a:xfrm>
        </p:spPr>
        <p:txBody>
          <a:bodyPr>
            <a:normAutofit/>
          </a:bodyPr>
          <a:lstStyle/>
          <a:p>
            <a:pPr algn="l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Поворот дороги – это ещё не конец… Ещё вы можете повернуть.</a:t>
            </a:r>
          </a:p>
          <a:p>
            <a:pPr algn="r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К.Роджерс</a:t>
            </a:r>
          </a:p>
          <a:p>
            <a:pPr algn="r"/>
            <a:endParaRPr lang="ru-RU" sz="36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endParaRPr lang="ru-RU" sz="3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2" name="Рисунок 11" descr="Картинки по запросу картинки на тему подросток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861048"/>
            <a:ext cx="4824536" cy="273630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Уступает тот, кто умнее.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Не надо обижать.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Будьте тверды и последовательны.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Картинки по запросу картинки на тему подросток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80928"/>
            <a:ext cx="2160240" cy="2880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Картинки по запросу картинки на тему подросток">
            <a:hlinkClick r:id="rId4" tgtFrame="&quot;_blank&quot;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564904"/>
            <a:ext cx="2880320" cy="1800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 descr="Картинки по запросу картинки на тему подросток">
            <a:hlinkClick r:id="rId6" tgtFrame="&quot;_blank&quot;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789040"/>
            <a:ext cx="2016224" cy="2697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Принципы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12568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Безусловно принимать его. </a:t>
            </a:r>
            <a:endParaRPr lang="ru-RU" sz="4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Активно слушать его переживания и потребности. </a:t>
            </a:r>
            <a:endParaRPr lang="ru-RU" sz="4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Бывать (читать, заниматься) вместе. </a:t>
            </a:r>
            <a:endParaRPr lang="ru-RU" sz="4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Не вмешиваться в те его занятия, с которыми он справляется сам. </a:t>
            </a:r>
            <a:endParaRPr lang="ru-RU" sz="4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Помогать, когда просит. </a:t>
            </a:r>
            <a:endParaRPr lang="ru-RU" sz="4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742950" indent="-742950" algn="just">
              <a:buFont typeface="Wingdings" pitchFamily="2" charset="2"/>
              <a:buChar char="v"/>
            </a:pP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Поддерживать успехи. </a:t>
            </a:r>
            <a:endParaRPr lang="ru-RU" sz="4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Делиться своими чувствами (значит доверять). </a:t>
            </a:r>
            <a:endParaRPr lang="ru-RU" sz="4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Конструктивно решать конфликты. </a:t>
            </a:r>
            <a:endParaRPr lang="ru-RU" sz="4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Использовать в повседневном общении приветливые фразы. Например: “Мне хорошо с тобой...”, “Мне нравится, как ты...”, “Ты, конечно, справишься...”, “Как хорошо, что ты у нас есть...” и другие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Как 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можно чаще обнимать его, но не “затискивать”. </a:t>
            </a:r>
            <a:endParaRPr lang="ru-RU" sz="4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Желательные выражения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Ты у меня самый умный (ая).</a:t>
            </a:r>
          </a:p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Ты у меня самая красивая.</a:t>
            </a:r>
          </a:p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С тобой мне так легко.</a:t>
            </a:r>
          </a:p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Ты меня всегда правильно понимешь.</a:t>
            </a:r>
          </a:p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Я никому не верю, как тебе.</a:t>
            </a:r>
          </a:p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У мене нет никого ближе, 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ч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ем  ты.</a:t>
            </a:r>
          </a:p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Ты у меня молодец.</a:t>
            </a:r>
          </a:p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Посоветуй мне, ты ведь так хорошо разбираешься.</a:t>
            </a:r>
          </a:p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Я бы никогда на сумел(а) сделать это так хорошо, как ты.</a:t>
            </a:r>
          </a:p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Как я тебе благодарен(а).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Запрещенные выражения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Я тысячу раз тебе говорил, (а) что..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Сколько раз надо повторять.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О чем ты только думаешь…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Неужели тебе трудно запомнить, что…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Неужели ты не видишь, что…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Неужели тебе непонятно,что…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Ты стал таким (скучным, грубым, невнимательным)…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Все люди (такие-то, так –то себя ведут…), а ты…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Что ты ко мне пристал(а).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Ты такая же (такой же), как твои родители, тоже…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b="1" i="1" dirty="0" smtClean="0"/>
          </a:p>
          <a:p>
            <a:pPr algn="just">
              <a:buNone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Любите вашего ребенка таким, какой он есть, и забудьте о качествах, которых у него нет... Результат воспитания зависит не от степени строгости или мягкости, а от ваших чувств к ребенку и от тех жизненных принципов, которые вы ему прививаете”. 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</a:rPr>
              <a:t>Успехов!</a:t>
            </a:r>
          </a:p>
          <a:p>
            <a:pPr algn="ctr">
              <a:buNone/>
            </a:pPr>
            <a:endParaRPr lang="ru-RU" sz="6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 descr="Картинки по запросу картинки на тему подросток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416824" cy="4464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67544" y="764704"/>
            <a:ext cx="8280920" cy="5400600"/>
          </a:xfrm>
        </p:spPr>
        <p:txBody>
          <a:bodyPr>
            <a:normAutofit fontScale="92500" lnSpcReduction="10000"/>
          </a:bodyPr>
          <a:lstStyle/>
          <a:p>
            <a:pPr lvl="0" algn="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Воспитание – это процесс жизни, а не подготовка к будущей жизни.                                                                                                       Дж. Дьюи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Структура личности подростка…. В ней нет ничего устойчивого, окончательного и неподвижного. Все в ней – переход, все течет. </a:t>
            </a:r>
            <a:endParaRPr lang="ru-RU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 algn="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Л.С.Выгодский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 algn="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Научить человека быть счастливым нельзя, но воспитать его так, чтобы он был счастливым, можно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lvl="0" algn="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А. Макаренко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435280" cy="5112568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Кризис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это противоречие, возникающее между приобретенными способами действий и возникающими новыми потребностями.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Кризис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–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появление новых психических образований.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Картинки по запросу картинки на тему подросток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2736304" cy="1857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Картинки по запросу картинки на тему подросток">
            <a:hlinkClick r:id="rId4" tgtFrame="&quot;_blank&quot;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 r="9524"/>
          <a:stretch>
            <a:fillRect/>
          </a:stretch>
        </p:blipFill>
        <p:spPr bwMode="auto">
          <a:xfrm>
            <a:off x="5292080" y="404664"/>
            <a:ext cx="2664296" cy="17281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Картинки по запросу картинки на тему подросток">
            <a:hlinkClick r:id="rId6" tgtFrame="&quot;_blank&quot;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09120"/>
            <a:ext cx="2619375" cy="17430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Картинки по запросу картинки на тему подросток">
            <a:hlinkClick r:id="rId8" tgtFrame="&quot;_blank&quot;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09120"/>
            <a:ext cx="2664296" cy="17281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Картинки по запросу картинки на тему подросток">
            <a:hlinkClick r:id="rId10" tgtFrame="&quot;_blank&quot;"/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509120"/>
            <a:ext cx="2638425" cy="17335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чувствительность к оценке посторонних своей внешности; </a:t>
            </a:r>
          </a:p>
          <a:p>
            <a:pPr lvl="0"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крайняя самонадеянность и безаппеляционные суждения в отношении окружающих; </a:t>
            </a:r>
          </a:p>
          <a:p>
            <a:pPr lvl="0"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внимательность порой уживается с поразительной черствостью, болезненная застенчивость с развязностью, желание быть признанным и оцененным другими - с показной независимостью, борьба с авторитетами, общепринятыми правилами и распространенными идеалами - с обожествлением случайных кумиров.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Итак, за что и против чего ведёт борьбу ребёнок в подростковом возрасте?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lvl="0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За то, чтобы перестать быть ребёнком.</a:t>
            </a:r>
          </a:p>
          <a:p>
            <a:pPr lvl="0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За прекращение посягательств на его физическое начало, неприкосновенность.</a:t>
            </a:r>
          </a:p>
          <a:p>
            <a:endParaRPr lang="ru-RU" dirty="0"/>
          </a:p>
        </p:txBody>
      </p:sp>
      <p:pic>
        <p:nvPicPr>
          <p:cNvPr id="4" name="Рисунок 3" descr="Картинки по запросу картинки на тему подросток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05064"/>
            <a:ext cx="3168352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Картинки по запросу картинки на тему подросток">
            <a:hlinkClick r:id="rId4" tgtFrame="&quot;_blank&quot;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77072"/>
            <a:ext cx="2880320" cy="1977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lvl="0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За утверждение среди сверстников.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Против замечаний, обсуждений, особенно, ироничных, по поводу его физической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взрослости</a:t>
            </a:r>
          </a:p>
          <a:p>
            <a:pPr>
              <a:buNone/>
            </a:pPr>
            <a:endParaRPr lang="ru-RU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Рисунок 4" descr="Картинки по запросу картинки на тему подросток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29000"/>
            <a:ext cx="3096344" cy="2088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Картинки по запросу картинки на тему подросток">
            <a:hlinkClick r:id="rId4" tgtFrame="&quot;_blank&quot;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429000"/>
            <a:ext cx="3096344" cy="2088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Взрослая жизнь?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физиологическая перестройка организма;</a:t>
            </a:r>
          </a:p>
          <a:p>
            <a:pPr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гормональная перестройка, половое созревание;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30% мальчиков и 20%девочек в возрасте 11-12 лет испытывают беспокойство по поводу роста.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60% девочек в возрасте 11-12 лет испытывают беспокойство по поводу лишнего веса. В действительности лишь 16% этого числа склонны к ожирению.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Мальчики и девочки, достигшие раньше других физической зрелости, обладают более высоким социальным статусом в детском коллективе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опыт первой влюбленности девочек –11 лет – 60%, опыт первой влюбленности мальчиков – 13 лет.</a:t>
            </a:r>
          </a:p>
          <a:p>
            <a:endParaRPr lang="ru-RU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учеба перестает быть главной и самой важной задачей;</a:t>
            </a:r>
          </a:p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активный поиск 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своего «Я»;</a:t>
            </a:r>
          </a:p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становление мировоззрения;</a:t>
            </a:r>
          </a:p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ведущей деятельностью в этом возрасте является коммуникативная;</a:t>
            </a:r>
          </a:p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характерно стремление к лидерству в группе сверстников.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Что же нужно делать взрослым, чтобы избежать конфликтов в общении с подростком?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Дайте свободу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Никаких нотаций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Идите на компромисс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4" name="Рисунок 3" descr="Картинки по запросу картинки на тему подросток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21088"/>
            <a:ext cx="2808312" cy="18722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Картинки по запросу картинки на тему подросток">
            <a:hlinkClick r:id="rId4" tgtFrame="&quot;_blank&quot;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060848"/>
            <a:ext cx="2952328" cy="17811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Картинки по запросу картинки на тему подросток">
            <a:hlinkClick r:id="rId6" tgtFrame="&quot;_blank&quot;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77072"/>
            <a:ext cx="2304256" cy="23042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691</Words>
  <Application>Microsoft Office PowerPoint</Application>
  <PresentationFormat>Экран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«Как не упустить своих детей» </vt:lpstr>
      <vt:lpstr>Слайд 2</vt:lpstr>
      <vt:lpstr>Кризис – это противоречие, возникающее между приобретенными способами действий и возникающими новыми потребностями. Кризис – появление новых психических образований. </vt:lpstr>
      <vt:lpstr>Слайд 4</vt:lpstr>
      <vt:lpstr>Итак, за что и против чего ведёт борьбу ребёнок в подростковом возрасте?  </vt:lpstr>
      <vt:lpstr>Слайд 6</vt:lpstr>
      <vt:lpstr>Взрослая жизнь?</vt:lpstr>
      <vt:lpstr>Слайд 8</vt:lpstr>
      <vt:lpstr>Что же нужно делать взрослым, чтобы избежать конфликтов в общении с подростком?</vt:lpstr>
      <vt:lpstr>Слайд 10</vt:lpstr>
      <vt:lpstr>Принципы</vt:lpstr>
      <vt:lpstr>Желательные выражения</vt:lpstr>
      <vt:lpstr>Запрещенные выражения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142453</dc:creator>
  <cp:lastModifiedBy>142453</cp:lastModifiedBy>
  <cp:revision>20</cp:revision>
  <dcterms:created xsi:type="dcterms:W3CDTF">2015-02-24T05:28:42Z</dcterms:created>
  <dcterms:modified xsi:type="dcterms:W3CDTF">2015-02-24T10:52:17Z</dcterms:modified>
</cp:coreProperties>
</file>