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67" y="-6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D34817"/>
            </a:solidFill>
            <a:ln>
              <a:noFill/>
            </a:ln>
          </c:spPr>
          <c:explosion val="6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</c:spPr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</c:dLbls>
          <c:cat>
            <c:strRef>
              <c:f>categories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8</c:v>
                </c:pt>
                <c:pt idx="1">
                  <c:v>18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solidFill>
          <a:srgbClr val="FFFFFF"/>
        </a:solidFill>
        <a:ln>
          <a:noFill/>
        </a:ln>
      </c:spPr>
    </c:plotArea>
    <c:plotVisOnly val="1"/>
    <c:dispBlanksAs val="zero"/>
    <c:showDLblsOverMax val="1"/>
  </c:chart>
  <c:spPr>
    <a:noFill/>
    <a:ln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914400" y="3836160"/>
            <a:ext cx="77720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897080" y="383616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914400" y="383616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25023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542400" y="1447920"/>
            <a:ext cx="25023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170040" y="1447920"/>
            <a:ext cx="25023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170040" y="3836160"/>
            <a:ext cx="25023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3542400" y="3836160"/>
            <a:ext cx="25023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914400" y="3836160"/>
            <a:ext cx="25023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914400" y="274680"/>
            <a:ext cx="77720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914400" y="383616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897080" y="383616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914400" y="3836160"/>
            <a:ext cx="77720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914400" y="3836160"/>
            <a:ext cx="77720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897080" y="383616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914400" y="383616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25023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3542400" y="1447920"/>
            <a:ext cx="25023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6170040" y="1447920"/>
            <a:ext cx="25023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170040" y="3836160"/>
            <a:ext cx="25023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3542400" y="3836160"/>
            <a:ext cx="25023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914400" y="3836160"/>
            <a:ext cx="25023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914400" y="274680"/>
            <a:ext cx="77720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914400" y="383616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897080" y="383616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14400" y="144792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897080" y="1447920"/>
            <a:ext cx="3792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14400" y="3836160"/>
            <a:ext cx="77720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stomShape 1" hidden="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CustomShape 2" hidden="1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name="adj" fmla="val 4929"/>
            </a:avLst>
          </a:prstGeom>
          <a:ln w="6480">
            <a:solidFill>
              <a:schemeClr val="tx1">
                <a:alpha val="100000"/>
              </a:schemeClr>
            </a:solidFill>
            <a:round/>
          </a:ln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65160" y="69840"/>
            <a:ext cx="9012960" cy="6691680"/>
          </a:xfrm>
          <a:prstGeom prst="roundRect">
            <a:avLst>
              <a:gd name="adj" fmla="val 4929"/>
            </a:avLst>
          </a:prstGeom>
          <a:blipFill>
            <a:blip r:embed="rId14"/>
            <a:tile/>
          </a:blipFill>
          <a:ln w="6480">
            <a:solidFill>
              <a:schemeClr val="tx1">
                <a:alpha val="100000"/>
              </a:schemeClr>
            </a:solidFill>
            <a:round/>
          </a:ln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DCC0AC4-82BF-4CF7-AD2A-F296C707E425}" type="datetime">
              <a:rPr lang="ru-RU" sz="1400" b="0" strike="noStrike" spc="-1">
                <a:solidFill>
                  <a:srgbClr val="696464"/>
                </a:solidFill>
                <a:latin typeface="Perpetua"/>
              </a:rPr>
              <a:t>26.11.2018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914400" y="6172200"/>
            <a:ext cx="3962160" cy="4568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146160" y="6210360"/>
            <a:ext cx="456840" cy="456840"/>
          </a:xfrm>
          <a:prstGeom prst="rect">
            <a:avLst/>
          </a:prstGeom>
        </p:spPr>
        <p:txBody>
          <a:bodyPr lIns="0" tIns="0" rIns="0" bIns="0" anchor="ctr" anchorCtr="1"/>
          <a:lstStyle/>
          <a:p>
            <a:pPr algn="ctr">
              <a:lnSpc>
                <a:spcPct val="100000"/>
              </a:lnSpc>
            </a:pPr>
            <a:fld id="{2A762BA1-8AF2-45CA-8386-74A13882E275}" type="slidenum">
              <a:rPr lang="ru-RU" sz="1400" b="0" strike="noStrike" spc="-1">
                <a:solidFill>
                  <a:srgbClr val="FFFFFF"/>
                </a:solidFill>
                <a:latin typeface="Franklin Gothic Book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7" name="CustomShape 8"/>
          <p:cNvSpPr/>
          <p:nvPr/>
        </p:nvSpPr>
        <p:spPr>
          <a:xfrm>
            <a:off x="63000" y="1449360"/>
            <a:ext cx="9021240" cy="15271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80">
            <a:noFill/>
          </a:ln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63000" y="1396800"/>
            <a:ext cx="9021240" cy="12024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80">
            <a:noFill/>
          </a:ln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63000" y="2976480"/>
            <a:ext cx="9021240" cy="110160"/>
          </a:xfrm>
          <a:prstGeom prst="rect">
            <a:avLst/>
          </a:prstGeom>
          <a:solidFill>
            <a:schemeClr val="accent5"/>
          </a:solidFill>
          <a:ln w="19080">
            <a:noFill/>
          </a:ln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PlaceHolder 11"/>
          <p:cNvSpPr>
            <a:spLocks noGrp="1"/>
          </p:cNvSpPr>
          <p:nvPr>
            <p:ph type="title"/>
          </p:nvPr>
        </p:nvSpPr>
        <p:spPr>
          <a:xfrm>
            <a:off x="457200" y="1505880"/>
            <a:ext cx="8229240" cy="1469520"/>
          </a:xfrm>
          <a:prstGeom prst="rect">
            <a:avLst/>
          </a:prstGeom>
        </p:spPr>
        <p:txBody>
          <a:bodyPr lIns="90000" tIns="45000" rIns="90000" bIns="91440" anchor="ctr"/>
          <a:lstStyle/>
          <a:p>
            <a:pPr algn="ctr">
              <a:lnSpc>
                <a:spcPct val="100000"/>
              </a:lnSpc>
            </a:pPr>
            <a:r>
              <a:rPr lang="ru-RU" sz="4000" b="0" strike="noStrike" spc="-1">
                <a:solidFill>
                  <a:srgbClr val="FFFFFF"/>
                </a:solidFill>
                <a:latin typeface="Franklin Gothic Book"/>
              </a:rPr>
              <a:t>Образец заголовка</a:t>
            </a:r>
            <a:endParaRPr lang="ru-RU" sz="40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2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name="adj" fmla="val 4929"/>
            </a:avLst>
          </a:prstGeom>
          <a:ln w="6480">
            <a:solidFill>
              <a:schemeClr val="tx1">
                <a:alpha val="100000"/>
              </a:schemeClr>
            </a:solidFill>
            <a:round/>
          </a:ln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50" name="PlaceHolder 3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90000" tIns="45000" rIns="90000" bIns="91440" anchor="b"/>
          <a:lstStyle/>
          <a:p>
            <a:pPr>
              <a:lnSpc>
                <a:spcPct val="100000"/>
              </a:lnSpc>
            </a:pPr>
            <a:r>
              <a:rPr lang="ru-RU" sz="4000" b="0" strike="noStrike" spc="-1">
                <a:solidFill>
                  <a:srgbClr val="696464"/>
                </a:solidFill>
                <a:latin typeface="Franklin Gothic Book"/>
              </a:rPr>
              <a:t>Образец заголовка</a:t>
            </a:r>
            <a:endParaRPr lang="ru-RU" sz="40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7846A87-CAF0-4494-8B83-E34CE312C3CD}" type="datetime">
              <a:rPr lang="ru-RU" sz="1400" b="0" strike="noStrike" spc="-1">
                <a:solidFill>
                  <a:srgbClr val="696464"/>
                </a:solidFill>
                <a:latin typeface="Perpetua"/>
              </a:rPr>
              <a:t>26.11.2018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ftr"/>
          </p:nvPr>
        </p:nvSpPr>
        <p:spPr>
          <a:xfrm>
            <a:off x="914400" y="6172200"/>
            <a:ext cx="3962160" cy="4568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53" name="PlaceHolder 6"/>
          <p:cNvSpPr>
            <a:spLocks noGrp="1"/>
          </p:cNvSpPr>
          <p:nvPr>
            <p:ph type="sldNum"/>
          </p:nvPr>
        </p:nvSpPr>
        <p:spPr>
          <a:xfrm>
            <a:off x="146160" y="6210360"/>
            <a:ext cx="456840" cy="456840"/>
          </a:xfrm>
          <a:prstGeom prst="rect">
            <a:avLst/>
          </a:prstGeom>
        </p:spPr>
        <p:txBody>
          <a:bodyPr lIns="0" tIns="0" rIns="0" bIns="0" anchor="ctr" anchorCtr="1"/>
          <a:lstStyle/>
          <a:p>
            <a:pPr algn="ctr">
              <a:lnSpc>
                <a:spcPct val="100000"/>
              </a:lnSpc>
            </a:pPr>
            <a:fld id="{420E83E4-069B-4FAB-ABA0-BABFE2BF6840}" type="slidenum">
              <a:rPr lang="ru-RU" sz="1400" b="0" strike="noStrike" spc="-1">
                <a:solidFill>
                  <a:srgbClr val="FFFFFF"/>
                </a:solidFill>
                <a:latin typeface="Franklin Gothic Book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Образец текста</a:t>
            </a:r>
          </a:p>
          <a:p>
            <a:pPr marL="548640" lvl="1" indent="-228240">
              <a:lnSpc>
                <a:spcPct val="100000"/>
              </a:lnSpc>
              <a:spcBef>
                <a:spcPts val="371"/>
              </a:spcBef>
              <a:buClr>
                <a:srgbClr val="9B2D1F"/>
              </a:buClr>
              <a:buSzPct val="85000"/>
              <a:buFont typeface="Wingdings 2" charset="2"/>
              <a:buChar char=""/>
            </a:pPr>
            <a:r>
              <a:rPr lang="ru-RU" sz="2400" b="0" strike="noStrike" spc="-1">
                <a:solidFill>
                  <a:srgbClr val="000000"/>
                </a:solidFill>
                <a:latin typeface="Perpetua"/>
              </a:rPr>
              <a:t>Второй уровень</a:t>
            </a:r>
          </a:p>
          <a:p>
            <a:pPr marL="822960" lvl="2" indent="-228240">
              <a:lnSpc>
                <a:spcPct val="100000"/>
              </a:lnSpc>
              <a:spcBef>
                <a:spcPts val="371"/>
              </a:spcBef>
              <a:buClr>
                <a:srgbClr val="E5B1AB"/>
              </a:buClr>
              <a:buSzPct val="85000"/>
              <a:buFont typeface="Wingdings 2" charset="2"/>
              <a:buChar char=""/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Третий уровень</a:t>
            </a:r>
          </a:p>
          <a:p>
            <a:pPr marL="1097280" lvl="3" indent="-228240">
              <a:lnSpc>
                <a:spcPct val="100000"/>
              </a:lnSpc>
              <a:spcBef>
                <a:spcPts val="371"/>
              </a:spcBef>
              <a:buClr>
                <a:srgbClr val="A28E6A"/>
              </a:buClr>
              <a:buSzPct val="80000"/>
              <a:buFont typeface="Wingdings 2" charset="2"/>
              <a:buChar char=""/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Четвертый уровень</a:t>
            </a:r>
          </a:p>
          <a:p>
            <a:pPr marL="1371600" lvl="4" indent="-228240">
              <a:lnSpc>
                <a:spcPct val="100000"/>
              </a:lnSpc>
              <a:spcBef>
                <a:spcPts val="371"/>
              </a:spcBef>
              <a:buClr>
                <a:srgbClr val="A28E6A"/>
              </a:buClr>
              <a:buFont typeface="StarSymbol"/>
              <a:buChar char="o"/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827640" y="620640"/>
            <a:ext cx="7560360" cy="374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9144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FFFF00"/>
                </a:solidFill>
                <a:latin typeface="Franklin Gothic Book"/>
              </a:rPr>
              <a:t>«Развитие психолого-педагогического сопровождения детей в системе образования района»</a:t>
            </a:r>
            <a:r>
              <a:rPr dirty="0"/>
              <a:t/>
            </a:r>
            <a:br>
              <a:rPr dirty="0"/>
            </a:br>
            <a:endParaRPr lang="ru-RU" sz="2800" b="0" strike="noStrike" spc="-1" dirty="0">
              <a:solidFill>
                <a:srgbClr val="000000"/>
              </a:solidFill>
              <a:latin typeface="Perpetua"/>
            </a:endParaRPr>
          </a:p>
        </p:txBody>
      </p:sp>
      <p:pic>
        <p:nvPicPr>
          <p:cNvPr id="92" name="Содержимое 5"/>
          <p:cNvPicPr/>
          <p:nvPr/>
        </p:nvPicPr>
        <p:blipFill>
          <a:blip r:embed="rId2"/>
          <a:srcRect t="10812" b="10812"/>
          <a:stretch/>
        </p:blipFill>
        <p:spPr>
          <a:xfrm>
            <a:off x="1835640" y="3357000"/>
            <a:ext cx="5400360" cy="32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Shape 1"/>
          <p:cNvSpPr txBox="1"/>
          <p:nvPr/>
        </p:nvSpPr>
        <p:spPr>
          <a:xfrm>
            <a:off x="914400" y="274680"/>
            <a:ext cx="7772040" cy="70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9144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7030A0"/>
                </a:solidFill>
                <a:latin typeface="Franklin Gothic Book"/>
              </a:rPr>
              <a:t>АКТУАЛЬНЫЕ ВИДЫ ДЕЯТЕЛЬНОСТИ</a:t>
            </a:r>
            <a:endParaRPr lang="ru-RU" sz="32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91" name="TextShape 2"/>
          <p:cNvSpPr txBox="1"/>
          <p:nvPr/>
        </p:nvSpPr>
        <p:spPr>
          <a:xfrm>
            <a:off x="467640" y="980640"/>
            <a:ext cx="8218800" cy="5038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ПРОФИЛАКТИКА ЖЕСТОКОСТИ И НАСИЛИЯ</a:t>
            </a: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 </a:t>
            </a: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000" b="0" strike="noStrike" spc="-1">
                <a:solidFill>
                  <a:srgbClr val="0070C0"/>
                </a:solidFill>
                <a:latin typeface="Perpetua"/>
              </a:rPr>
              <a:t>СОПРОВОЖДЕНИЕ УСЛОВНО-ОСУЖДЕННЫХ                           </a:t>
            </a:r>
            <a:r>
              <a:rPr lang="ru-RU" sz="2000" b="1" strike="noStrike" spc="-1">
                <a:solidFill>
                  <a:srgbClr val="0070C0"/>
                </a:solidFill>
                <a:latin typeface="Perpetua"/>
              </a:rPr>
              <a:t>  </a:t>
            </a:r>
            <a:r>
              <a:rPr lang="ru-RU" sz="2000" b="1" strike="noStrike" spc="-1">
                <a:solidFill>
                  <a:srgbClr val="000000"/>
                </a:solidFill>
                <a:latin typeface="Perpetua"/>
              </a:rPr>
              <a:t>155</a:t>
            </a:r>
            <a:endParaRPr lang="ru-RU" sz="2000" b="0" strike="noStrike" spc="-1">
              <a:solidFill>
                <a:srgbClr val="000000"/>
              </a:solidFill>
              <a:latin typeface="Perpetua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ru-RU" sz="20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СОПРОВОЖДЕНИЕ ОДАРЕННЫХ ДЕТЕЙ                                          </a:t>
            </a:r>
            <a:r>
              <a:rPr lang="ru-RU" sz="2000" b="1" strike="noStrike" spc="-1">
                <a:solidFill>
                  <a:srgbClr val="000000"/>
                </a:solidFill>
                <a:latin typeface="Perpetua"/>
              </a:rPr>
              <a:t>329</a:t>
            </a:r>
            <a:endParaRPr lang="ru-RU" sz="2000" b="0" strike="noStrike" spc="-1">
              <a:solidFill>
                <a:srgbClr val="000000"/>
              </a:solidFill>
              <a:latin typeface="Perpetua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ru-RU" sz="20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000" b="0" strike="noStrike" spc="-1">
                <a:solidFill>
                  <a:srgbClr val="0070C0"/>
                </a:solidFill>
                <a:latin typeface="Perpetua"/>
              </a:rPr>
              <a:t>СОПРОВОЖДЕНИЕ ДЕТЕЙ С ОВЗ                                                          </a:t>
            </a:r>
            <a:r>
              <a:rPr lang="ru-RU" sz="2000" b="1" strike="noStrike" spc="-1">
                <a:solidFill>
                  <a:srgbClr val="000000"/>
                </a:solidFill>
                <a:latin typeface="Perpetua"/>
              </a:rPr>
              <a:t>1706</a:t>
            </a:r>
            <a:endParaRPr lang="ru-RU" sz="2000" b="0" strike="noStrike" spc="-1">
              <a:solidFill>
                <a:srgbClr val="000000"/>
              </a:solidFill>
              <a:latin typeface="Perpetua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ru-RU" sz="20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СОПРОЖДЕНИЕ ПРИЁМНЫХ                                                                    </a:t>
            </a:r>
            <a:r>
              <a:rPr lang="ru-RU" sz="2000" b="1" strike="noStrike" spc="-1">
                <a:solidFill>
                  <a:srgbClr val="000000"/>
                </a:solidFill>
                <a:latin typeface="Perpetua"/>
              </a:rPr>
              <a:t>482      </a:t>
            </a: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                                                           </a:t>
            </a: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И ОПЕКАЕМЫХ ДЕТЕЙ</a:t>
            </a: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endParaRPr lang="ru-RU" sz="20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000" b="0" strike="noStrike" spc="-1">
                <a:solidFill>
                  <a:srgbClr val="0070C0"/>
                </a:solidFill>
                <a:latin typeface="Perpetua"/>
              </a:rPr>
              <a:t>ПРОФИЛАКТИКА СУИЦИДОВ  </a:t>
            </a:r>
            <a:r>
              <a:rPr lang="ru-RU" sz="1800" b="0" strike="noStrike" spc="-1">
                <a:solidFill>
                  <a:srgbClr val="0070C0"/>
                </a:solidFill>
                <a:latin typeface="Perpetua"/>
              </a:rPr>
              <a:t>                                                                      </a:t>
            </a:r>
            <a:r>
              <a:rPr lang="ru-RU" sz="1800" b="1" strike="noStrike" spc="-1">
                <a:solidFill>
                  <a:srgbClr val="000000"/>
                </a:solidFill>
                <a:latin typeface="Perpetua"/>
              </a:rPr>
              <a:t>2158</a:t>
            </a:r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ru-RU" sz="1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92" name="CustomShape 3"/>
          <p:cNvSpPr/>
          <p:nvPr/>
        </p:nvSpPr>
        <p:spPr>
          <a:xfrm>
            <a:off x="6084000" y="1052640"/>
            <a:ext cx="1295640" cy="359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Perpetua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93" name="CustomShape 4"/>
          <p:cNvSpPr/>
          <p:nvPr/>
        </p:nvSpPr>
        <p:spPr>
          <a:xfrm flipH="1">
            <a:off x="7163640" y="1052640"/>
            <a:ext cx="11516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Perpetua"/>
              </a:rPr>
              <a:t>      2108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94" name="CustomShape 5"/>
          <p:cNvSpPr/>
          <p:nvPr/>
        </p:nvSpPr>
        <p:spPr>
          <a:xfrm>
            <a:off x="6156000" y="1700640"/>
            <a:ext cx="503640" cy="359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7030A0"/>
                </a:solidFill>
                <a:latin typeface="Perpetua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95" name="CustomShape 6"/>
          <p:cNvSpPr/>
          <p:nvPr/>
        </p:nvSpPr>
        <p:spPr>
          <a:xfrm>
            <a:off x="5940000" y="2565000"/>
            <a:ext cx="863640" cy="287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Perpetua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96" name="CustomShape 7"/>
          <p:cNvSpPr/>
          <p:nvPr/>
        </p:nvSpPr>
        <p:spPr>
          <a:xfrm>
            <a:off x="5940000" y="3285000"/>
            <a:ext cx="1223640" cy="359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Perpetua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97" name="CustomShape 8"/>
          <p:cNvSpPr/>
          <p:nvPr/>
        </p:nvSpPr>
        <p:spPr>
          <a:xfrm>
            <a:off x="5940000" y="4221000"/>
            <a:ext cx="1007640" cy="359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Perpetua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98" name="CustomShape 9"/>
          <p:cNvSpPr/>
          <p:nvPr/>
        </p:nvSpPr>
        <p:spPr>
          <a:xfrm>
            <a:off x="5868000" y="5157360"/>
            <a:ext cx="1656000" cy="359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Perpetua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CustomShape 1"/>
          <p:cNvSpPr/>
          <p:nvPr/>
        </p:nvSpPr>
        <p:spPr>
          <a:xfrm>
            <a:off x="3718440" y="6060960"/>
            <a:ext cx="5017320" cy="26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0" name="CustomShape 2"/>
          <p:cNvSpPr/>
          <p:nvPr/>
        </p:nvSpPr>
        <p:spPr>
          <a:xfrm>
            <a:off x="3718440" y="5446440"/>
            <a:ext cx="5017320" cy="26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1" name="CustomShape 3"/>
          <p:cNvSpPr/>
          <p:nvPr/>
        </p:nvSpPr>
        <p:spPr>
          <a:xfrm>
            <a:off x="3718440" y="4977360"/>
            <a:ext cx="5017320" cy="130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2" name="CustomShape 4"/>
          <p:cNvSpPr/>
          <p:nvPr/>
        </p:nvSpPr>
        <p:spPr>
          <a:xfrm>
            <a:off x="3718440" y="4535280"/>
            <a:ext cx="5017320" cy="130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3" name="CustomShape 5"/>
          <p:cNvSpPr/>
          <p:nvPr/>
        </p:nvSpPr>
        <p:spPr>
          <a:xfrm>
            <a:off x="3718440" y="3938400"/>
            <a:ext cx="5017320" cy="424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CustomShape 6"/>
          <p:cNvSpPr/>
          <p:nvPr/>
        </p:nvSpPr>
        <p:spPr>
          <a:xfrm>
            <a:off x="3718440" y="3472200"/>
            <a:ext cx="5017320" cy="29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5" name="CustomShape 7"/>
          <p:cNvSpPr/>
          <p:nvPr/>
        </p:nvSpPr>
        <p:spPr>
          <a:xfrm>
            <a:off x="3718440" y="2991240"/>
            <a:ext cx="5017320" cy="29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6" name="CustomShape 8"/>
          <p:cNvSpPr/>
          <p:nvPr/>
        </p:nvSpPr>
        <p:spPr>
          <a:xfrm>
            <a:off x="3718440" y="2552040"/>
            <a:ext cx="5017320" cy="29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7" name="CustomShape 9"/>
          <p:cNvSpPr/>
          <p:nvPr/>
        </p:nvSpPr>
        <p:spPr>
          <a:xfrm>
            <a:off x="3718440" y="1808640"/>
            <a:ext cx="5017320" cy="424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08" name="Picture 2"/>
          <p:cNvPicPr/>
          <p:nvPr/>
        </p:nvPicPr>
        <p:blipFill>
          <a:blip r:embed="rId2"/>
          <a:stretch/>
        </p:blipFill>
        <p:spPr>
          <a:xfrm>
            <a:off x="176040" y="359280"/>
            <a:ext cx="3164040" cy="1109880"/>
          </a:xfrm>
          <a:prstGeom prst="rect">
            <a:avLst/>
          </a:prstGeom>
          <a:ln>
            <a:noFill/>
          </a:ln>
        </p:spPr>
      </p:pic>
      <p:pic>
        <p:nvPicPr>
          <p:cNvPr id="309" name="Picture 7"/>
          <p:cNvPicPr/>
          <p:nvPr/>
        </p:nvPicPr>
        <p:blipFill>
          <a:blip r:embed="rId3"/>
          <a:stretch/>
        </p:blipFill>
        <p:spPr>
          <a:xfrm>
            <a:off x="3276000" y="476640"/>
            <a:ext cx="419760" cy="435960"/>
          </a:xfrm>
          <a:prstGeom prst="rect">
            <a:avLst/>
          </a:prstGeom>
          <a:ln>
            <a:noFill/>
          </a:ln>
        </p:spPr>
      </p:pic>
      <p:sp>
        <p:nvSpPr>
          <p:cNvPr id="310" name="CustomShape 10"/>
          <p:cNvSpPr/>
          <p:nvPr/>
        </p:nvSpPr>
        <p:spPr>
          <a:xfrm>
            <a:off x="3302280" y="392760"/>
            <a:ext cx="6202800" cy="62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85096B"/>
                </a:solidFill>
                <a:latin typeface="Perpetua"/>
              </a:rPr>
              <a:t>ЦЕЛЕВЫЕ ОРИЕНТИРЫ В ДЕЯТЕЛЬНОСТИ СЛУЖБЫ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85096B"/>
                </a:solidFill>
                <a:latin typeface="Perpetua"/>
              </a:rPr>
              <a:t>выдержки из Концепции развития психологической службы в системе образования в РФ 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85096B"/>
                </a:solidFill>
                <a:latin typeface="Perpetua"/>
              </a:rPr>
              <a:t>на период до 2025 года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311" name="CustomShape 11"/>
          <p:cNvSpPr/>
          <p:nvPr/>
        </p:nvSpPr>
        <p:spPr>
          <a:xfrm>
            <a:off x="3540600" y="1052640"/>
            <a:ext cx="5217840" cy="668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Для реализации поставленной цели необходимо </a:t>
            </a:r>
            <a:r>
              <a:rPr lang="ru-RU" sz="1200" b="0" strike="noStrike" spc="-1">
                <a:solidFill>
                  <a:srgbClr val="159893"/>
                </a:solidFill>
                <a:latin typeface="Perpetua"/>
              </a:rPr>
              <a:t>РЕШЕНИЕ СЛЕДУЮЩИХ ЗАДАЧ</a:t>
            </a:r>
            <a:r>
              <a:rPr lang="ru-RU" sz="1200" b="0" strike="noStrike" spc="-1">
                <a:solidFill>
                  <a:srgbClr val="000000"/>
                </a:solidFill>
                <a:latin typeface="Perpetua"/>
              </a:rPr>
              <a:t>:</a:t>
            </a:r>
            <a:endParaRPr lang="ru-RU" sz="12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содействие созданию условий для сохранения и укрепления психологического и психического здоровья и развития обучающихся, оказание им психологической поддержки и содействия в трудных жизненных ситуациях;</a:t>
            </a:r>
            <a:endParaRPr lang="ru-RU" sz="10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реализация программ преодоления трудностей в обучении; участие в проектировании и создании развивающей безопасной образовательной среды;</a:t>
            </a:r>
            <a:endParaRPr lang="ru-RU" sz="10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проведение психологической экспертизы, участие в мониторинге эффективности внедряемых программ  и технологий обучения;</a:t>
            </a:r>
            <a:endParaRPr lang="ru-RU" sz="10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диагностика и контроль динамики личностного и интеллектуального развития обучающихся</a:t>
            </a:r>
            <a:endParaRPr lang="ru-RU" sz="10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сотрудничество специалистов Службы с педагогами по вопросам обеспечения достижения личностных и метапредметных результатов;</a:t>
            </a:r>
            <a:endParaRPr lang="ru-RU" sz="10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содействие в построении индивидуальной образовательной траектории обучающихся;</a:t>
            </a:r>
            <a:endParaRPr lang="ru-RU" sz="10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содействие созданию условий для самостоятельного осознанного выбора обучающимися профессии и построения личных профессиональных планов;</a:t>
            </a:r>
            <a:endParaRPr lang="ru-RU" sz="10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содействие в позитивной социализации;</a:t>
            </a:r>
            <a:endParaRPr lang="ru-RU" sz="10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организация и участие в мероприятиях по профилактике и коррекции отклоняющегося и делинквентного (противоправного) поведения детей, молодежи с учетом возрастных и индивидуальных особенностей;</a:t>
            </a:r>
            <a:endParaRPr lang="ru-RU" sz="10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профилактика социального сиротства;</a:t>
            </a:r>
            <a:endParaRPr lang="ru-RU" sz="10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содействие реализации программ духовно-нравственного воспитания обучающихся;</a:t>
            </a:r>
            <a:endParaRPr lang="ru-RU" sz="10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участие в развитии у обучающихся межкультурной компетентности и толерантности, профилактика ксенофобии, экстремизма, межэтнических конфликтов;</a:t>
            </a:r>
            <a:endParaRPr lang="ru-RU" sz="10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психологическое сопровождение одаренных детей; </a:t>
            </a:r>
            <a:endParaRPr lang="ru-RU" sz="10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психологическое сопровождение процессов коррекционно-развивающего обучения, воспитания, социальной адаптации и социализации обучающихся с ОВЗ, </a:t>
            </a:r>
            <a:endParaRPr lang="ru-RU" sz="10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профессиональная помощь в преодолении школьной тревожности, страхов, фобических, аффективных и личностных расстройств;</a:t>
            </a:r>
            <a:endParaRPr lang="ru-RU" sz="10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профилактика эмоционального выгорания, личностных и профессиональных деформаций педагогических работников;</a:t>
            </a:r>
            <a:endParaRPr lang="ru-RU" sz="10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психологическое просвещение и консультирование родителей (законных представителей) ребенка по проблемам обучения, воспитания, развития.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00" b="0" strike="noStrike" spc="-1">
              <a:latin typeface="Arial"/>
            </a:endParaRPr>
          </a:p>
        </p:txBody>
      </p:sp>
      <p:sp>
        <p:nvSpPr>
          <p:cNvPr id="312" name="CustomShape 12"/>
          <p:cNvSpPr/>
          <p:nvPr/>
        </p:nvSpPr>
        <p:spPr>
          <a:xfrm>
            <a:off x="306720" y="458640"/>
            <a:ext cx="2968920" cy="74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240" tIns="51120" rIns="102240" bIns="51120"/>
          <a:lstStyle/>
          <a:p>
            <a:pPr>
              <a:lnSpc>
                <a:spcPts val="680"/>
              </a:lnSpc>
            </a:pPr>
            <a:r>
              <a:rPr lang="ru-RU" sz="2100" b="0" strike="noStrike" spc="-1">
                <a:solidFill>
                  <a:srgbClr val="FFFFFF"/>
                </a:solidFill>
                <a:latin typeface="Perpetua"/>
              </a:rPr>
              <a:t>ДЕЯТЕЛЬНОСТЬ СЛУЖБЫ 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313" name="CustomShape 13"/>
          <p:cNvSpPr/>
          <p:nvPr/>
        </p:nvSpPr>
        <p:spPr>
          <a:xfrm>
            <a:off x="315720" y="1628640"/>
            <a:ext cx="2962800" cy="470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159893"/>
                </a:solidFill>
                <a:latin typeface="Perpetua"/>
              </a:rPr>
              <a:t>ЦЕЛЬЮ ДЕЯТЕЛЬНОСТИ СЛУЖБЫ </a:t>
            </a:r>
            <a:r>
              <a:t/>
            </a:r>
            <a:br/>
            <a:r>
              <a:rPr lang="ru-RU" sz="1600" b="0" strike="noStrike" spc="-1">
                <a:solidFill>
                  <a:srgbClr val="000000"/>
                </a:solidFill>
                <a:latin typeface="Perpetua"/>
              </a:rPr>
              <a:t>должно стать профессиональное (психологическое, психолого-педагогическое, социальное) обеспечение решения стратегических задач развития образования Российской Федерации, направленное на сохранение и укрепление здоровья обучающихся, снижение рисков их дезадаптации, негативной социализации</a:t>
            </a: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.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314" name="CustomShape 14"/>
          <p:cNvSpPr/>
          <p:nvPr/>
        </p:nvSpPr>
        <p:spPr>
          <a:xfrm>
            <a:off x="8635680" y="6379920"/>
            <a:ext cx="307440" cy="3261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0280" tIns="39960" rIns="80280" bIns="39960" anchor="ctr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FFFFFF"/>
                </a:solidFill>
                <a:latin typeface="Perpetua"/>
              </a:rPr>
              <a:t>10</a:t>
            </a:r>
            <a:endParaRPr lang="ru-RU" sz="11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" name="Picture 2"/>
          <p:cNvPicPr/>
          <p:nvPr/>
        </p:nvPicPr>
        <p:blipFill>
          <a:blip r:embed="rId2"/>
          <a:stretch/>
        </p:blipFill>
        <p:spPr>
          <a:xfrm>
            <a:off x="77040" y="359280"/>
            <a:ext cx="3164040" cy="1109880"/>
          </a:xfrm>
          <a:prstGeom prst="rect">
            <a:avLst/>
          </a:prstGeom>
          <a:ln>
            <a:noFill/>
          </a:ln>
        </p:spPr>
      </p:pic>
      <p:pic>
        <p:nvPicPr>
          <p:cNvPr id="316" name="Picture 7"/>
          <p:cNvPicPr/>
          <p:nvPr/>
        </p:nvPicPr>
        <p:blipFill>
          <a:blip r:embed="rId3"/>
          <a:stretch/>
        </p:blipFill>
        <p:spPr>
          <a:xfrm>
            <a:off x="3204000" y="549720"/>
            <a:ext cx="431640" cy="435960"/>
          </a:xfrm>
          <a:prstGeom prst="rect">
            <a:avLst/>
          </a:prstGeom>
          <a:ln>
            <a:noFill/>
          </a:ln>
        </p:spPr>
      </p:pic>
      <p:sp>
        <p:nvSpPr>
          <p:cNvPr id="317" name="CustomShape 1"/>
          <p:cNvSpPr/>
          <p:nvPr/>
        </p:nvSpPr>
        <p:spPr>
          <a:xfrm>
            <a:off x="3283920" y="392760"/>
            <a:ext cx="6260760" cy="56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85096B"/>
                </a:solidFill>
                <a:latin typeface="Perpetua"/>
              </a:rPr>
              <a:t>ПРИОРИТЕТНЫЕ НАПРАВЛЕНИЯ ДЕЯТЕЛЬНОСТИ СЛУЖБЫ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  <p:sp>
        <p:nvSpPr>
          <p:cNvPr id="318" name="CustomShape 2"/>
          <p:cNvSpPr/>
          <p:nvPr/>
        </p:nvSpPr>
        <p:spPr>
          <a:xfrm>
            <a:off x="190800" y="444240"/>
            <a:ext cx="3084840" cy="74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240" tIns="51120" rIns="102240" bIns="51120"/>
          <a:lstStyle/>
          <a:p>
            <a:pPr>
              <a:lnSpc>
                <a:spcPts val="680"/>
              </a:lnSpc>
            </a:pPr>
            <a:r>
              <a:rPr lang="ru-RU" sz="2100" b="0" strike="noStrike" spc="-1">
                <a:solidFill>
                  <a:srgbClr val="FFFFFF"/>
                </a:solidFill>
                <a:latin typeface="Perpetua"/>
              </a:rPr>
              <a:t>ДЕЯТЕЛЬНОСТЬ СЛУЖБЫ 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319" name="CustomShape 3"/>
          <p:cNvSpPr/>
          <p:nvPr/>
        </p:nvSpPr>
        <p:spPr>
          <a:xfrm>
            <a:off x="3648240" y="708120"/>
            <a:ext cx="5504040" cy="166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НА ОСНОВЕ АНАЛИЗА КЛЮЧЕВЫХ ПРОБЛЕМ И РЕСУРСОВ РАЗВИТИЯ СЛУЖБЫ КОНЦЕПЦИЕЙ ОПРЕДЕЛЕНЫ СЛЕДУЮЩИЕ </a:t>
            </a:r>
            <a:r>
              <a:rPr lang="ru-RU" sz="1200" b="0" strike="noStrike" spc="-1">
                <a:solidFill>
                  <a:srgbClr val="159893"/>
                </a:solidFill>
                <a:latin typeface="Perpetua"/>
              </a:rPr>
              <a:t>ПРИОРИТЕТНЫЕ НАПРАВЛЕНИЯ РАЗВИТИЯ</a:t>
            </a: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:</a:t>
            </a:r>
            <a:endParaRPr lang="ru-RU" sz="9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НОРМАТИВНО-ПРАВОВОЕ РЕГУЛИРОВАНИЕ;</a:t>
            </a:r>
            <a:endParaRPr lang="ru-RU" sz="9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ОРГАНИЗАЦИОННО-УПРАВЛЕНЧЕСКОЕ ОБЕСПЕЧЕНИЕ; </a:t>
            </a:r>
            <a:endParaRPr lang="ru-RU" sz="9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НАУЧНО-МЕТОДИЧЕСКОЕ ОБЕСПЕЧЕНИЕ;</a:t>
            </a:r>
            <a:endParaRPr lang="ru-RU" sz="9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КАДРОВОЕ ОБЕСПЕЧЕНИЕ;</a:t>
            </a:r>
            <a:endParaRPr lang="ru-RU" sz="9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ИНФОРМАЦИОННОЕ ОБЕСПЕЧЕНИЕ; </a:t>
            </a:r>
            <a:endParaRPr lang="ru-RU" sz="900" b="0" strike="noStrike" spc="-1">
              <a:latin typeface="Arial"/>
            </a:endParaRPr>
          </a:p>
          <a:p>
            <a:pPr marL="150120" indent="-149760">
              <a:lnSpc>
                <a:spcPct val="100000"/>
              </a:lnSpc>
              <a:buClr>
                <a:srgbClr val="159893"/>
              </a:buClr>
              <a:buSzPct val="150000"/>
              <a:buFont typeface="Wingdings" charset="2"/>
              <a:buChar char=""/>
            </a:pP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ОБЕСПЕЧЕНИЕ УСЛОВИЙ ДЛЯ МЕЖВЕДОМСТВЕННОГО И ВНУТРИВЕДОМСТВЕННОГО ВЗАИМОДЕЙСТВИЯ.</a:t>
            </a:r>
            <a:endParaRPr lang="ru-RU" sz="9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800" b="1" strike="noStrike" spc="-1">
                <a:solidFill>
                  <a:srgbClr val="000000"/>
                </a:solidFill>
                <a:latin typeface="Perpetua"/>
              </a:rPr>
              <a:t> </a:t>
            </a:r>
            <a:endParaRPr lang="ru-RU" sz="800" b="0" strike="noStrike" spc="-1">
              <a:latin typeface="Arial"/>
            </a:endParaRPr>
          </a:p>
        </p:txBody>
      </p:sp>
      <p:sp>
        <p:nvSpPr>
          <p:cNvPr id="320" name="CustomShape 4"/>
          <p:cNvSpPr/>
          <p:nvPr/>
        </p:nvSpPr>
        <p:spPr>
          <a:xfrm>
            <a:off x="385200" y="1628640"/>
            <a:ext cx="2154600" cy="539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ct val="100000"/>
              </a:lnSpc>
              <a:spcAft>
                <a:spcPts val="264"/>
              </a:spcAft>
            </a:pPr>
            <a:r>
              <a:rPr lang="ru-RU" sz="1400" b="0" strike="noStrike" spc="-1">
                <a:solidFill>
                  <a:srgbClr val="85096B"/>
                </a:solidFill>
                <a:latin typeface="Perpetua"/>
              </a:rPr>
              <a:t>К</a:t>
            </a:r>
            <a:r>
              <a:rPr lang="ru-RU" sz="1400" b="0" i="1" strike="noStrike" spc="-1">
                <a:solidFill>
                  <a:srgbClr val="85096B"/>
                </a:solidFill>
                <a:latin typeface="Perpetua"/>
              </a:rPr>
              <a:t>АДРОВО</a:t>
            </a:r>
            <a:r>
              <a:rPr lang="ru-RU" sz="1400" b="0" strike="noStrike" spc="-1">
                <a:solidFill>
                  <a:srgbClr val="85096B"/>
                </a:solidFill>
                <a:latin typeface="Perpetua"/>
              </a:rPr>
              <a:t>Е ОБЕСПЕЧЕНИЕ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Perpetua"/>
              </a:rPr>
              <a:t>разработка последовательности ступеней профессионального карьерного роста специалиста-психолога в системе образования.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Perpetua"/>
              </a:rPr>
              <a:t>Квалификация психолога, работающего в сфере образования и осуществляющего свою профессиональную деятельность в рамках Службы, должна соответствовать 7 уровню квалификации в соответствии с уровнями квалификации в целях разработки проектов профессиональных стандартов, утвержденными приказом Минтруда России от 12 апреля 2013 г. № 148н «Об утверждении уровней квалификации в целях разработки проектов профессиональных стандартов».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321" name="CustomShape 5"/>
          <p:cNvSpPr/>
          <p:nvPr/>
        </p:nvSpPr>
        <p:spPr>
          <a:xfrm>
            <a:off x="2724840" y="2493000"/>
            <a:ext cx="2154600" cy="458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ct val="100000"/>
              </a:lnSpc>
              <a:spcAft>
                <a:spcPts val="264"/>
              </a:spcAft>
            </a:pPr>
            <a:r>
              <a:rPr lang="ru-RU" sz="1400" b="0" strike="noStrike" spc="-1">
                <a:solidFill>
                  <a:srgbClr val="85096B"/>
                </a:solidFill>
                <a:latin typeface="Perpetua"/>
              </a:rPr>
              <a:t>ИНФОРМАЦИОННОЕ ОБЕСПЕЧЕНИЕ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800" b="0" strike="noStrike" spc="-1">
                <a:solidFill>
                  <a:srgbClr val="000000"/>
                </a:solidFill>
                <a:latin typeface="Perpetua"/>
              </a:rPr>
              <a:t>- </a:t>
            </a:r>
            <a:r>
              <a:rPr lang="ru-RU" sz="1400" b="0" strike="noStrike" spc="-1">
                <a:solidFill>
                  <a:srgbClr val="000000"/>
                </a:solidFill>
                <a:latin typeface="Perpetua"/>
              </a:rPr>
              <a:t>создание информационного веб-портала Службы;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Perpetua"/>
              </a:rPr>
              <a:t>- создание единой экспериментальной веб-платформы для сбора данных, их обработки и хранения в психологическом центре обработки данных (ЦОД) для неперсонифицированных данных и разработка регламента их сбора, хранения и использования.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2" name="CustomShape 6"/>
          <p:cNvSpPr/>
          <p:nvPr/>
        </p:nvSpPr>
        <p:spPr>
          <a:xfrm>
            <a:off x="5187600" y="2493000"/>
            <a:ext cx="3539880" cy="339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ct val="100000"/>
              </a:lnSpc>
              <a:spcAft>
                <a:spcPts val="264"/>
              </a:spcAft>
            </a:pPr>
            <a:r>
              <a:rPr lang="ru-RU" sz="1400" b="0" strike="noStrike" spc="-1">
                <a:solidFill>
                  <a:srgbClr val="85096B"/>
                </a:solidFill>
                <a:latin typeface="Perpetua"/>
              </a:rPr>
              <a:t>ОБЕСПЕЧЕНИЕ УСЛОВИЙ ДЛЯ МЕЖВЕДОМСТВЕННОГО </a:t>
            </a:r>
            <a:r>
              <a:t/>
            </a:r>
            <a:br/>
            <a:r>
              <a:rPr lang="ru-RU" sz="1400" b="0" strike="noStrike" spc="-1">
                <a:solidFill>
                  <a:srgbClr val="85096B"/>
                </a:solidFill>
                <a:latin typeface="Perpetua"/>
              </a:rPr>
              <a:t>И МЕЖУРОВНЕВОГО ВЗАИМОДЕЙСТВИЯ СПЕЦИАЛИСТОВ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800" b="0" strike="noStrike" spc="-1">
                <a:solidFill>
                  <a:srgbClr val="000000"/>
                </a:solidFill>
                <a:latin typeface="Perpetua"/>
              </a:rPr>
              <a:t>-</a:t>
            </a:r>
            <a:r>
              <a:rPr lang="ru-RU" sz="1600" b="0" strike="noStrike" spc="-1">
                <a:solidFill>
                  <a:srgbClr val="000000"/>
                </a:solidFill>
                <a:latin typeface="Perpetua"/>
              </a:rPr>
              <a:t>создание механизма межведомственного взаимодействия психологических служб разных ведомств;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Perpetua"/>
              </a:rPr>
              <a:t>- координация усилий ведомств в разработке и совершенствовании нормативно-правовой и ресурсной базы 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23" name="CustomShape 7"/>
          <p:cNvSpPr/>
          <p:nvPr/>
        </p:nvSpPr>
        <p:spPr>
          <a:xfrm>
            <a:off x="8635680" y="6379920"/>
            <a:ext cx="307440" cy="3261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0280" tIns="39960" rIns="80280" bIns="39960" anchor="ctr"/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FFFFFF"/>
                </a:solidFill>
                <a:latin typeface="Perpetua"/>
              </a:rPr>
              <a:t>11</a:t>
            </a:r>
            <a:endParaRPr lang="ru-RU" sz="11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TextShape 1"/>
          <p:cNvSpPr txBox="1"/>
          <p:nvPr/>
        </p:nvSpPr>
        <p:spPr>
          <a:xfrm>
            <a:off x="683640" y="274680"/>
            <a:ext cx="8002800" cy="8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9144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7030A0"/>
                </a:solidFill>
                <a:latin typeface="Franklin Gothic Book"/>
              </a:rPr>
              <a:t>Учить учиться = обнимать необъятное</a:t>
            </a:r>
            <a:endParaRPr lang="ru-RU" sz="40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25" name="TextShape 2"/>
          <p:cNvSpPr txBox="1"/>
          <p:nvPr/>
        </p:nvSpPr>
        <p:spPr>
          <a:xfrm>
            <a:off x="467640" y="1052640"/>
            <a:ext cx="8218800" cy="540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lang="ru-RU" sz="2400" b="1" strike="noStrike" spc="-1">
                <a:solidFill>
                  <a:srgbClr val="C01A49"/>
                </a:solidFill>
                <a:latin typeface="Monotype Corsiva"/>
              </a:rPr>
              <a:t>Рожденье личности –</a:t>
            </a:r>
            <a:endParaRPr lang="ru-RU" sz="24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lang="ru-RU" sz="2400" b="1" strike="noStrike" spc="-1">
                <a:solidFill>
                  <a:srgbClr val="C01A49"/>
                </a:solidFill>
                <a:latin typeface="Monotype Corsiva"/>
              </a:rPr>
              <a:t>мучительный процесс.</a:t>
            </a:r>
            <a:endParaRPr lang="ru-RU" sz="24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lang="ru-RU" sz="2400" b="1" strike="noStrike" spc="-1">
                <a:solidFill>
                  <a:srgbClr val="C01A49"/>
                </a:solidFill>
                <a:latin typeface="Monotype Corsiva"/>
              </a:rPr>
              <a:t>Сквозь перепады судеб и культур</a:t>
            </a:r>
            <a:endParaRPr lang="ru-RU" sz="24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lang="ru-RU" sz="2400" b="1" strike="noStrike" spc="-1">
                <a:solidFill>
                  <a:srgbClr val="C01A49"/>
                </a:solidFill>
                <a:latin typeface="Monotype Corsiva"/>
              </a:rPr>
              <a:t>Рожденья эти двигают прогресс</a:t>
            </a:r>
            <a:endParaRPr lang="ru-RU" sz="24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lang="ru-RU" sz="2400" b="1" strike="noStrike" spc="-1">
                <a:solidFill>
                  <a:srgbClr val="C01A49"/>
                </a:solidFill>
                <a:latin typeface="Monotype Corsiva"/>
              </a:rPr>
              <a:t>Поверх барьеров разных диктатур.</a:t>
            </a:r>
            <a:endParaRPr lang="ru-RU" sz="24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lang="ru-RU" sz="2400" b="1" strike="noStrike" spc="-1">
                <a:solidFill>
                  <a:srgbClr val="C01A49"/>
                </a:solidFill>
                <a:latin typeface="Monotype Corsiva"/>
              </a:rPr>
              <a:t>Учителя причастны к тем рожденьям,</a:t>
            </a:r>
            <a:endParaRPr lang="ru-RU" sz="24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lang="ru-RU" sz="2400" b="1" strike="noStrike" spc="-1">
                <a:solidFill>
                  <a:srgbClr val="C01A49"/>
                </a:solidFill>
                <a:latin typeface="Monotype Corsiva"/>
              </a:rPr>
              <a:t>К творенью судеб приговорены.</a:t>
            </a:r>
            <a:endParaRPr lang="ru-RU" sz="24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lang="ru-RU" sz="2400" b="1" strike="noStrike" spc="-1">
                <a:solidFill>
                  <a:srgbClr val="C01A49"/>
                </a:solidFill>
                <a:latin typeface="Monotype Corsiva"/>
              </a:rPr>
              <a:t>Движенья душ – тончайшее движенья,</a:t>
            </a:r>
            <a:endParaRPr lang="ru-RU" sz="24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r>
              <a:rPr lang="ru-RU" sz="2400" b="1" strike="noStrike" spc="-1">
                <a:solidFill>
                  <a:srgbClr val="C01A49"/>
                </a:solidFill>
                <a:latin typeface="Monotype Corsiva"/>
              </a:rPr>
              <a:t>Запомните, их дирижеры вы.</a:t>
            </a:r>
            <a:endParaRPr lang="ru-RU" sz="24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 algn="ctr">
              <a:lnSpc>
                <a:spcPct val="100000"/>
              </a:lnSpc>
              <a:spcBef>
                <a:spcPts val="581"/>
              </a:spcBef>
            </a:pPr>
            <a:endParaRPr lang="ru-RU" sz="24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ru-RU" sz="2000" b="1" strike="noStrike" spc="-1">
                <a:solidFill>
                  <a:srgbClr val="002060"/>
                </a:solidFill>
                <a:latin typeface="Perpetua"/>
              </a:rPr>
              <a:t>                                                                                  Александр Асмолов</a:t>
            </a:r>
            <a:endParaRPr lang="ru-RU" sz="2000" b="0" strike="noStrike" spc="-1">
              <a:solidFill>
                <a:srgbClr val="000000"/>
              </a:solidFill>
              <a:latin typeface="Perpetua"/>
            </a:endParaRPr>
          </a:p>
        </p:txBody>
      </p:sp>
      <p:pic>
        <p:nvPicPr>
          <p:cNvPr id="326" name="Picture 2"/>
          <p:cNvPicPr/>
          <p:nvPr/>
        </p:nvPicPr>
        <p:blipFill>
          <a:blip r:embed="rId2"/>
          <a:stretch/>
        </p:blipFill>
        <p:spPr>
          <a:xfrm>
            <a:off x="251640" y="4221000"/>
            <a:ext cx="2088000" cy="225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9144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7030A0"/>
                </a:solidFill>
                <a:latin typeface="Franklin Gothic Book"/>
              </a:rPr>
              <a:t>Риски детства:</a:t>
            </a:r>
            <a:r>
              <a:t/>
            </a:r>
            <a:br/>
            <a:endParaRPr lang="ru-RU" sz="40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395640" y="1052640"/>
            <a:ext cx="8352720" cy="540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1.Парадокс “</a:t>
            </a:r>
            <a:r>
              <a:rPr lang="ru-RU" sz="2600" b="1" strike="noStrike" spc="-1">
                <a:solidFill>
                  <a:srgbClr val="7030A0"/>
                </a:solidFill>
                <a:latin typeface="Perpetua"/>
              </a:rPr>
              <a:t>известной неизвестности”: </a:t>
            </a: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кто они – наши дети?</a:t>
            </a: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2. Драма </a:t>
            </a:r>
            <a:r>
              <a:rPr lang="ru-RU" sz="2600" b="1" strike="noStrike" spc="-1">
                <a:solidFill>
                  <a:srgbClr val="7030A0"/>
                </a:solidFill>
                <a:latin typeface="Perpetua"/>
              </a:rPr>
              <a:t>отставания </a:t>
            </a: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родителей и учителей от детей.</a:t>
            </a: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3</a:t>
            </a:r>
            <a:r>
              <a:rPr lang="ru-RU" sz="2600" b="1" strike="noStrike" spc="-1">
                <a:solidFill>
                  <a:srgbClr val="7030A0"/>
                </a:solidFill>
                <a:latin typeface="Perpetua"/>
              </a:rPr>
              <a:t>. Мир </a:t>
            </a: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меняется быстрее, чем система образования, готовящая к жизни в нем.</a:t>
            </a: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  <p:pic>
        <p:nvPicPr>
          <p:cNvPr id="95" name="Picture 2"/>
          <p:cNvPicPr/>
          <p:nvPr/>
        </p:nvPicPr>
        <p:blipFill>
          <a:blip r:embed="rId2"/>
          <a:stretch/>
        </p:blipFill>
        <p:spPr>
          <a:xfrm>
            <a:off x="1835640" y="3717000"/>
            <a:ext cx="5040360" cy="280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39640" y="274680"/>
            <a:ext cx="814680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9144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7030A0"/>
                </a:solidFill>
                <a:latin typeface="Franklin Gothic Book"/>
              </a:rPr>
              <a:t>Исходя из этого необходимо:</a:t>
            </a:r>
            <a:r>
              <a:t/>
            </a:r>
            <a:br/>
            <a:endParaRPr lang="ru-RU" sz="40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755640" y="1447920"/>
            <a:ext cx="7930800" cy="4789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ПОМОЧЬ УЧАЩИМСЯ СФОРМИРОВАТЬ ПОЗИТИВНЫЙ ЖИЗНЕННЫЙ СЦЕНАРИЙ, </a:t>
            </a: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СФОРМУЛИРОВАТЬ ЗНАЧИМЫЕ ЖИЗНЕННЫЕ ЦЕЛИ, </a:t>
            </a: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ОСВОИТЬ ГИБКИЕ СТРАТЕГИИ ПОВЕДЕНИЯ, </a:t>
            </a: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ПОСТРОИТЬ СВОЕ ПРОФЕССИОНАЛЬНОЕ БУДУЩЕЕ – ЭТИ И ДРУГИЕ ВАЖНЫЕ ОРИЕНТИРЫ СТОЯТ СЕГОДНЯ ПЕРЕД СЛУЖБОЙ ПРАКТИЧЕСКОЙ ПСИХОЛОГИИ ОБРАЗОВАНИЯ. </a:t>
            </a: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ru-RU" sz="2600" b="0" strike="noStrike" spc="-1">
              <a:solidFill>
                <a:srgbClr val="000000"/>
              </a:solidFill>
              <a:latin typeface="Perpet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91440" anchor="b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7030A0"/>
                </a:solidFill>
                <a:latin typeface="Franklin Gothic Book"/>
              </a:rPr>
              <a:t>Кадровый состав:</a:t>
            </a:r>
            <a:endParaRPr lang="ru-RU" sz="4000" b="0" strike="noStrike" spc="-1">
              <a:solidFill>
                <a:srgbClr val="000000"/>
              </a:solidFill>
              <a:latin typeface="Perpetua"/>
            </a:endParaRPr>
          </a:p>
        </p:txBody>
      </p:sp>
      <p:graphicFrame>
        <p:nvGraphicFramePr>
          <p:cNvPr id="99" name="Содержимое 5"/>
          <p:cNvGraphicFramePr/>
          <p:nvPr/>
        </p:nvGraphicFramePr>
        <p:xfrm>
          <a:off x="683640" y="1412640"/>
          <a:ext cx="8146800" cy="4571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115640" y="1772640"/>
            <a:ext cx="7570800" cy="475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274320" indent="-273960" algn="just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ЗА УСЛУГУ ПРИНИМАЕТСЯ ЛЮБОЕ ЗАВЕРШЕННОЕ МЕРОПРИЯТИЕ (ВЫПОЛНЕННАЯ РАБОТА) – КОНСУЛЬТАЦИЯ, ЛЕКЦИЯ, СЕМИНАР, РЕАЛИЗОВАННАЯ ПРОГРАММА, ТРЕНИНГ, ПЕДСОВЕТ, «КРУГЛЫЙ СТОЛ», СОВЕЩАНИЕ, ДЕЛОВАЯ ИГРА, КОНСИЛИУМ, ДИСКУССИЯ, РОДИТЕЛЬСКОЕ СОБРАНИЕ, ОФОРМЛЕНИЕ ИНФОРМАЦИОННОГО ЛИСТА, СТЕНДА, ОРГАНИЗАЦИЯ И ПРОВЕДЕНИЕ КОНКУРСА, ОЛИМПИАДЫ И Т.Д.</a:t>
            </a: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ru-RU" sz="2000" b="0" strike="noStrike" spc="-1">
              <a:solidFill>
                <a:srgbClr val="000000"/>
              </a:solidFill>
              <a:latin typeface="Perpetua"/>
            </a:endParaRPr>
          </a:p>
        </p:txBody>
      </p:sp>
      <p:pic>
        <p:nvPicPr>
          <p:cNvPr id="101" name="Picture 2"/>
          <p:cNvPicPr/>
          <p:nvPr/>
        </p:nvPicPr>
        <p:blipFill>
          <a:blip r:embed="rId2"/>
          <a:stretch/>
        </p:blipFill>
        <p:spPr>
          <a:xfrm>
            <a:off x="323640" y="332640"/>
            <a:ext cx="4464000" cy="1367640"/>
          </a:xfrm>
          <a:prstGeom prst="rect">
            <a:avLst/>
          </a:prstGeom>
          <a:ln>
            <a:noFill/>
          </a:ln>
        </p:spPr>
      </p:pic>
      <p:sp>
        <p:nvSpPr>
          <p:cNvPr id="102" name="CustomShape 2"/>
          <p:cNvSpPr/>
          <p:nvPr/>
        </p:nvSpPr>
        <p:spPr>
          <a:xfrm>
            <a:off x="827640" y="620640"/>
            <a:ext cx="25200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b="0" strike="noStrike" spc="-1">
                <a:solidFill>
                  <a:srgbClr val="FFFFFF"/>
                </a:solidFill>
                <a:latin typeface="Perpetua"/>
              </a:rPr>
              <a:t>Услуги</a:t>
            </a:r>
            <a:endParaRPr lang="ru-RU" sz="3600" b="0" strike="noStrike" spc="-1">
              <a:latin typeface="Arial"/>
            </a:endParaRPr>
          </a:p>
        </p:txBody>
      </p:sp>
      <p:pic>
        <p:nvPicPr>
          <p:cNvPr id="103" name="Picture 7"/>
          <p:cNvPicPr/>
          <p:nvPr/>
        </p:nvPicPr>
        <p:blipFill>
          <a:blip r:embed="rId3"/>
          <a:stretch/>
        </p:blipFill>
        <p:spPr>
          <a:xfrm>
            <a:off x="7236360" y="0"/>
            <a:ext cx="1439640" cy="1439640"/>
          </a:xfrm>
          <a:prstGeom prst="rect">
            <a:avLst/>
          </a:prstGeom>
          <a:ln>
            <a:noFill/>
          </a:ln>
        </p:spPr>
      </p:pic>
      <p:sp>
        <p:nvSpPr>
          <p:cNvPr id="104" name="CustomShape 3"/>
          <p:cNvSpPr/>
          <p:nvPr/>
        </p:nvSpPr>
        <p:spPr>
          <a:xfrm>
            <a:off x="1619640" y="4221000"/>
            <a:ext cx="5904360" cy="216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000" b="0" strike="noStrike" spc="-1">
                <a:solidFill>
                  <a:srgbClr val="FFFFFF"/>
                </a:solidFill>
                <a:latin typeface="Perpetua"/>
              </a:rPr>
              <a:t>44 394</a:t>
            </a:r>
            <a:endParaRPr lang="ru-RU" sz="4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000" b="0" strike="noStrike" spc="-1">
                <a:solidFill>
                  <a:srgbClr val="FFFFFF"/>
                </a:solidFill>
                <a:latin typeface="Perpetua"/>
              </a:rPr>
              <a:t>услуги</a:t>
            </a:r>
            <a:endParaRPr lang="ru-RU" sz="4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4680"/>
            <a:ext cx="8229240" cy="70560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lIns="90000" tIns="45000" rIns="90000" bIns="9144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7030A0"/>
                </a:solidFill>
                <a:latin typeface="Franklin Gothic Book"/>
              </a:rPr>
              <a:t>РАСПРЕДЕЛЕНИЕ УСЛУГ ПО НАПРАВЛЕНИЯМ ДЕЯТЕЛЬНОСТИ</a:t>
            </a:r>
            <a:endParaRPr lang="ru-RU" sz="24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457200" y="1124640"/>
            <a:ext cx="8362800" cy="5472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85096B"/>
                </a:solidFill>
                <a:latin typeface="Perpetua"/>
              </a:rPr>
              <a:t>58329</a:t>
            </a: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 (25,2%)                                                                 </a:t>
            </a:r>
            <a:r>
              <a:rPr lang="ru-RU" sz="2400" b="1" strike="noStrike" spc="-1">
                <a:solidFill>
                  <a:srgbClr val="000000"/>
                </a:solidFill>
                <a:latin typeface="Perpetua"/>
              </a:rPr>
              <a:t>8567</a:t>
            </a:r>
            <a:endParaRPr lang="ru-RU" sz="24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323640" y="1124640"/>
            <a:ext cx="5184360" cy="5400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4"/>
          <p:cNvSpPr/>
          <p:nvPr/>
        </p:nvSpPr>
        <p:spPr>
          <a:xfrm>
            <a:off x="323640" y="908640"/>
            <a:ext cx="5184360" cy="923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ПСИХОЛОГИЧЕСКОЕ СОПРОВОЖДЕНИЕ </a:t>
            </a:r>
            <a:r>
              <a:t/>
            </a:r>
            <a:br/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УЧЕБНОЙ ДЕЯТЕЛЬНОСТИ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159893"/>
                </a:solidFill>
                <a:latin typeface="Perpetua"/>
              </a:rPr>
              <a:t>ПСИХОЛОГИЧЕСКОЕ СОПРОВОЖДЕНИЕ             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159893"/>
                </a:solidFill>
                <a:latin typeface="Perpetua"/>
              </a:rPr>
              <a:t> ВОСПИТАТЕЛЬНОЙ ДЕЯТЕЛЬНОСТИ,                                                                                                                       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159893"/>
                </a:solidFill>
                <a:latin typeface="Perpetua"/>
              </a:rPr>
              <a:t>РАЗВИТИЯ ЛИЧНОСТИ ОБУЧАЮЩИХСЯ (ВОСПИТАННИКОВ), ИХ СОЦИАЛИЗАЦИИ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ПСИХОЛОГИЧЕСКОЕ СОПРОВОЖДЕНИЕ ПЕРЕХОДА                                                                                                   </a:t>
            </a:r>
            <a:r>
              <a:t/>
            </a:r>
            <a:br/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НА НОВЫЙ ОБРАЗОВАТЕЛЬНЫЙ УРОВЕНЬ И АДАПТАЦИИ НА НОВОМ ЭТАПЕ ОБУЧЕНИЯ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159893"/>
                </a:solidFill>
                <a:latin typeface="Perpetua"/>
              </a:rPr>
              <a:t>ПСИХОЛОГИЧЕСКОЕ СОПРОВОЖДЕНИЕ ДЕЯТЕЛЬНОСТИ ПО СОХРАНЕНИЮ И УКРЕПЛЕНИЮ ЗДОРОВЬЯ ОБУЧАЮЩИХСЯ (ВОСПИТАННИКОВ)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ПСИХОЛОГИЧЕСКОЕ СОПРОВОЖДЕНИЕ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ПРОФ.САМООПРЕДЕЛЕНИЯ,                                                                                         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 ПРЕДПРОФИЛЬНОЙ ПОДГОТОВКИ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 И ПРОФИЛЬНОГО ОБУЧЕНИЯ 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09" name="CustomShape 5"/>
          <p:cNvSpPr/>
          <p:nvPr/>
        </p:nvSpPr>
        <p:spPr>
          <a:xfrm>
            <a:off x="5652000" y="1268640"/>
            <a:ext cx="1439640" cy="287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6"/>
          <p:cNvSpPr/>
          <p:nvPr/>
        </p:nvSpPr>
        <p:spPr>
          <a:xfrm>
            <a:off x="5580000" y="2061000"/>
            <a:ext cx="1728000" cy="287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7"/>
          <p:cNvSpPr/>
          <p:nvPr/>
        </p:nvSpPr>
        <p:spPr>
          <a:xfrm>
            <a:off x="5580000" y="3357000"/>
            <a:ext cx="1511640" cy="287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8"/>
          <p:cNvSpPr/>
          <p:nvPr/>
        </p:nvSpPr>
        <p:spPr>
          <a:xfrm>
            <a:off x="5580000" y="4581000"/>
            <a:ext cx="1295640" cy="287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9"/>
          <p:cNvSpPr/>
          <p:nvPr/>
        </p:nvSpPr>
        <p:spPr>
          <a:xfrm>
            <a:off x="5580000" y="5805360"/>
            <a:ext cx="1007640" cy="287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CustomShape 10"/>
          <p:cNvSpPr/>
          <p:nvPr/>
        </p:nvSpPr>
        <p:spPr>
          <a:xfrm>
            <a:off x="7308360" y="3213000"/>
            <a:ext cx="935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Perpetua"/>
              </a:rPr>
              <a:t>7693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15" name="CustomShape 11"/>
          <p:cNvSpPr/>
          <p:nvPr/>
        </p:nvSpPr>
        <p:spPr>
          <a:xfrm>
            <a:off x="7668360" y="1917000"/>
            <a:ext cx="1223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Perpetua"/>
              </a:rPr>
              <a:t>12386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16" name="CustomShape 12"/>
          <p:cNvSpPr/>
          <p:nvPr/>
        </p:nvSpPr>
        <p:spPr>
          <a:xfrm>
            <a:off x="7236360" y="4509000"/>
            <a:ext cx="1583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Perpetua"/>
              </a:rPr>
              <a:t>7388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17" name="CustomShape 13"/>
          <p:cNvSpPr/>
          <p:nvPr/>
        </p:nvSpPr>
        <p:spPr>
          <a:xfrm>
            <a:off x="6876360" y="5661360"/>
            <a:ext cx="18720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Perpetua"/>
              </a:rPr>
              <a:t>3672</a:t>
            </a: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2"/>
          <p:cNvPicPr/>
          <p:nvPr/>
        </p:nvPicPr>
        <p:blipFill>
          <a:blip r:embed="rId2"/>
          <a:stretch/>
        </p:blipFill>
        <p:spPr>
          <a:xfrm>
            <a:off x="176040" y="359280"/>
            <a:ext cx="3164040" cy="1109880"/>
          </a:xfrm>
          <a:prstGeom prst="rect">
            <a:avLst/>
          </a:prstGeom>
          <a:ln>
            <a:noFill/>
          </a:ln>
        </p:spPr>
      </p:pic>
      <p:sp>
        <p:nvSpPr>
          <p:cNvPr id="119" name="CustomShape 1"/>
          <p:cNvSpPr/>
          <p:nvPr/>
        </p:nvSpPr>
        <p:spPr>
          <a:xfrm>
            <a:off x="312480" y="596880"/>
            <a:ext cx="2255400" cy="42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/>
          <a:lstStyle/>
          <a:p>
            <a:pPr>
              <a:lnSpc>
                <a:spcPts val="680"/>
              </a:lnSpc>
            </a:pPr>
            <a:r>
              <a:rPr lang="ru-RU" sz="2100" b="0" strike="noStrike" spc="-1">
                <a:solidFill>
                  <a:srgbClr val="FFFFFF"/>
                </a:solidFill>
                <a:latin typeface="Perpetua"/>
              </a:rPr>
              <a:t>ППМС-ЦЕНТРЫ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20" name="Picture 7"/>
          <p:cNvPicPr/>
          <p:nvPr/>
        </p:nvPicPr>
        <p:blipFill>
          <a:blip r:embed="rId3"/>
          <a:stretch/>
        </p:blipFill>
        <p:spPr>
          <a:xfrm>
            <a:off x="3135960" y="549720"/>
            <a:ext cx="419760" cy="435960"/>
          </a:xfrm>
          <a:prstGeom prst="rect">
            <a:avLst/>
          </a:prstGeom>
          <a:ln>
            <a:noFill/>
          </a:ln>
        </p:spPr>
      </p:pic>
      <p:sp>
        <p:nvSpPr>
          <p:cNvPr id="121" name="CustomShape 2"/>
          <p:cNvSpPr/>
          <p:nvPr/>
        </p:nvSpPr>
        <p:spPr>
          <a:xfrm>
            <a:off x="74160" y="4295880"/>
            <a:ext cx="880920" cy="21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 algn="r">
              <a:lnSpc>
                <a:spcPct val="100000"/>
              </a:lnSpc>
            </a:pPr>
            <a:r>
              <a:rPr lang="ru-RU" sz="900" b="0" strike="noStrike" spc="-1">
                <a:solidFill>
                  <a:srgbClr val="85096B"/>
                </a:solidFill>
                <a:latin typeface="Perpetua"/>
              </a:rPr>
              <a:t>ЯРОСЛАВЛЬ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60480" y="1451160"/>
            <a:ext cx="1011960" cy="21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 algn="r">
              <a:lnSpc>
                <a:spcPct val="100000"/>
              </a:lnSpc>
            </a:pPr>
            <a:r>
              <a:rPr lang="ru-RU" sz="900" b="0" strike="noStrike" spc="-1">
                <a:solidFill>
                  <a:srgbClr val="85096B"/>
                </a:solidFill>
                <a:latin typeface="Perpetua"/>
              </a:rPr>
              <a:t>ГАВРИЛОВ-ЯМ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123" name="CustomShape 4"/>
          <p:cNvSpPr/>
          <p:nvPr/>
        </p:nvSpPr>
        <p:spPr>
          <a:xfrm>
            <a:off x="67320" y="1856520"/>
            <a:ext cx="931320" cy="21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 algn="r">
              <a:lnSpc>
                <a:spcPct val="100000"/>
              </a:lnSpc>
            </a:pPr>
            <a:r>
              <a:rPr lang="ru-RU" sz="900" b="0" strike="noStrike" spc="-1">
                <a:solidFill>
                  <a:srgbClr val="85096B"/>
                </a:solidFill>
                <a:latin typeface="Perpetua"/>
              </a:rPr>
              <a:t>ПОШЕХОНЬЕ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124" name="CustomShape 5"/>
          <p:cNvSpPr/>
          <p:nvPr/>
        </p:nvSpPr>
        <p:spPr>
          <a:xfrm>
            <a:off x="118800" y="2355120"/>
            <a:ext cx="635760" cy="21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 algn="r">
              <a:lnSpc>
                <a:spcPct val="100000"/>
              </a:lnSpc>
            </a:pPr>
            <a:r>
              <a:rPr lang="ru-RU" sz="900" b="0" strike="noStrike" spc="-1">
                <a:solidFill>
                  <a:srgbClr val="85096B"/>
                </a:solidFill>
                <a:latin typeface="Perpetua"/>
              </a:rPr>
              <a:t>РОСТОВ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125" name="CustomShape 6"/>
          <p:cNvSpPr/>
          <p:nvPr/>
        </p:nvSpPr>
        <p:spPr>
          <a:xfrm>
            <a:off x="93600" y="2896200"/>
            <a:ext cx="737640" cy="21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 algn="r">
              <a:lnSpc>
                <a:spcPct val="100000"/>
              </a:lnSpc>
            </a:pPr>
            <a:r>
              <a:rPr lang="ru-RU" sz="900" b="0" strike="noStrike" spc="-1">
                <a:solidFill>
                  <a:srgbClr val="85096B"/>
                </a:solidFill>
                <a:latin typeface="Perpetua"/>
              </a:rPr>
              <a:t>РЫБИНСК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126" name="CustomShape 7"/>
          <p:cNvSpPr/>
          <p:nvPr/>
        </p:nvSpPr>
        <p:spPr>
          <a:xfrm>
            <a:off x="119520" y="3312720"/>
            <a:ext cx="551880" cy="21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 algn="r">
              <a:lnSpc>
                <a:spcPct val="100000"/>
              </a:lnSpc>
            </a:pPr>
            <a:r>
              <a:rPr lang="ru-RU" sz="900" b="1" strike="noStrike" spc="-1">
                <a:solidFill>
                  <a:srgbClr val="FF0000"/>
                </a:solidFill>
                <a:latin typeface="Perpetua"/>
              </a:rPr>
              <a:t>ТУТАЕВ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127" name="CustomShape 8"/>
          <p:cNvSpPr/>
          <p:nvPr/>
        </p:nvSpPr>
        <p:spPr>
          <a:xfrm>
            <a:off x="120240" y="3770280"/>
            <a:ext cx="549000" cy="21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 algn="r">
              <a:lnSpc>
                <a:spcPct val="100000"/>
              </a:lnSpc>
            </a:pPr>
            <a:r>
              <a:rPr lang="ru-RU" sz="900" b="0" strike="noStrike" spc="-1">
                <a:solidFill>
                  <a:srgbClr val="85096B"/>
                </a:solidFill>
                <a:latin typeface="Perpetua"/>
              </a:rPr>
              <a:t>УГЛИЧ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128" name="CustomShape 9"/>
          <p:cNvSpPr/>
          <p:nvPr/>
        </p:nvSpPr>
        <p:spPr>
          <a:xfrm>
            <a:off x="349200" y="3027600"/>
            <a:ext cx="2022840" cy="49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ts val="309"/>
              </a:lnSpc>
            </a:pP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МУ «Центр психолого-педагогической, медицинской и социальной помощи»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129" name="CustomShape 10"/>
          <p:cNvSpPr/>
          <p:nvPr/>
        </p:nvSpPr>
        <p:spPr>
          <a:xfrm>
            <a:off x="349200" y="1573560"/>
            <a:ext cx="2055600" cy="49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ts val="309"/>
              </a:lnSpc>
            </a:pP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МУ «Центр психолого-педагогической, медицинской и социальной помощи»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130" name="CustomShape 11"/>
          <p:cNvSpPr/>
          <p:nvPr/>
        </p:nvSpPr>
        <p:spPr>
          <a:xfrm>
            <a:off x="349200" y="1988640"/>
            <a:ext cx="1929240" cy="76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ts val="309"/>
              </a:lnSpc>
            </a:pP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МБУ Центр психолого-педагогической, медицинской </a:t>
            </a:r>
            <a:r>
              <a:t/>
            </a:r>
            <a:br/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и социальной помощи «Надежда»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131" name="CustomShape 12"/>
          <p:cNvSpPr/>
          <p:nvPr/>
        </p:nvSpPr>
        <p:spPr>
          <a:xfrm>
            <a:off x="349200" y="2499480"/>
            <a:ext cx="1938240" cy="62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ts val="309"/>
              </a:lnSpc>
            </a:pP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МУ Центр психолого-педагогической, медицинской и социальной помощи «Содействие»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132" name="CustomShape 13"/>
          <p:cNvSpPr/>
          <p:nvPr/>
        </p:nvSpPr>
        <p:spPr>
          <a:xfrm>
            <a:off x="323640" y="3429000"/>
            <a:ext cx="2086200" cy="49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ts val="309"/>
              </a:lnSpc>
            </a:pPr>
            <a:r>
              <a:rPr lang="ru-RU" sz="900" b="1" strike="noStrike" spc="-1">
                <a:solidFill>
                  <a:srgbClr val="002060"/>
                </a:solidFill>
                <a:latin typeface="Perpetua"/>
              </a:rPr>
              <a:t>МУ Центр психолого-педагогической, медико-социальной помощи «Стимул»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133" name="CustomShape 14"/>
          <p:cNvSpPr/>
          <p:nvPr/>
        </p:nvSpPr>
        <p:spPr>
          <a:xfrm>
            <a:off x="349200" y="3893040"/>
            <a:ext cx="2129040" cy="62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ts val="309"/>
              </a:lnSpc>
            </a:pP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МУ Центр психолого-педагогической, медицинской и социальной помощи «Гармония»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134" name="Line 15"/>
          <p:cNvSpPr/>
          <p:nvPr/>
        </p:nvSpPr>
        <p:spPr>
          <a:xfrm flipH="1">
            <a:off x="200160" y="1500480"/>
            <a:ext cx="3078360" cy="0"/>
          </a:xfrm>
          <a:prstGeom prst="line">
            <a:avLst/>
          </a:prstGeom>
          <a:ln>
            <a:solidFill>
              <a:srgbClr val="85096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16"/>
          <p:cNvSpPr/>
          <p:nvPr/>
        </p:nvSpPr>
        <p:spPr>
          <a:xfrm>
            <a:off x="349200" y="5239800"/>
            <a:ext cx="1661760" cy="35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ts val="309"/>
              </a:lnSpc>
            </a:pP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МУ Городской центр помощи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136" name="CustomShape 17"/>
          <p:cNvSpPr/>
          <p:nvPr/>
        </p:nvSpPr>
        <p:spPr>
          <a:xfrm>
            <a:off x="349200" y="4450320"/>
            <a:ext cx="1722240" cy="21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ts val="309"/>
              </a:lnSpc>
            </a:pP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МУ Центр «Доверие»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137" name="CustomShape 18"/>
          <p:cNvSpPr/>
          <p:nvPr/>
        </p:nvSpPr>
        <p:spPr>
          <a:xfrm>
            <a:off x="349200" y="4844520"/>
            <a:ext cx="1452240" cy="35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ts val="309"/>
              </a:lnSpc>
            </a:pP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МУ Центр «Развитие»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138" name="Line 19"/>
          <p:cNvSpPr/>
          <p:nvPr/>
        </p:nvSpPr>
        <p:spPr>
          <a:xfrm flipH="1">
            <a:off x="200160" y="1907640"/>
            <a:ext cx="3078360" cy="0"/>
          </a:xfrm>
          <a:prstGeom prst="line">
            <a:avLst/>
          </a:prstGeom>
          <a:ln>
            <a:solidFill>
              <a:srgbClr val="85096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Line 20"/>
          <p:cNvSpPr/>
          <p:nvPr/>
        </p:nvSpPr>
        <p:spPr>
          <a:xfrm flipH="1">
            <a:off x="200160" y="2409840"/>
            <a:ext cx="3078360" cy="360"/>
          </a:xfrm>
          <a:prstGeom prst="line">
            <a:avLst/>
          </a:prstGeom>
          <a:ln>
            <a:solidFill>
              <a:srgbClr val="85096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21"/>
          <p:cNvSpPr/>
          <p:nvPr/>
        </p:nvSpPr>
        <p:spPr>
          <a:xfrm rot="16200000" flipH="1" flipV="1">
            <a:off x="162000" y="1531800"/>
            <a:ext cx="130320" cy="55800"/>
          </a:xfrm>
          <a:prstGeom prst="triangle">
            <a:avLst>
              <a:gd name="adj" fmla="val 50000"/>
            </a:avLst>
          </a:prstGeom>
          <a:solidFill>
            <a:srgbClr val="850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Line 22"/>
          <p:cNvSpPr/>
          <p:nvPr/>
        </p:nvSpPr>
        <p:spPr>
          <a:xfrm flipH="1">
            <a:off x="200160" y="2945520"/>
            <a:ext cx="3078360" cy="0"/>
          </a:xfrm>
          <a:prstGeom prst="line">
            <a:avLst/>
          </a:prstGeom>
          <a:ln>
            <a:solidFill>
              <a:srgbClr val="85096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Line 23"/>
          <p:cNvSpPr/>
          <p:nvPr/>
        </p:nvSpPr>
        <p:spPr>
          <a:xfrm flipH="1">
            <a:off x="539280" y="3356640"/>
            <a:ext cx="3078360" cy="0"/>
          </a:xfrm>
          <a:prstGeom prst="line">
            <a:avLst/>
          </a:prstGeom>
          <a:ln>
            <a:solidFill>
              <a:srgbClr val="85096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Line 24"/>
          <p:cNvSpPr/>
          <p:nvPr/>
        </p:nvSpPr>
        <p:spPr>
          <a:xfrm flipH="1">
            <a:off x="200160" y="3819240"/>
            <a:ext cx="3078360" cy="0"/>
          </a:xfrm>
          <a:prstGeom prst="line">
            <a:avLst/>
          </a:prstGeom>
          <a:ln>
            <a:solidFill>
              <a:srgbClr val="85096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Line 25"/>
          <p:cNvSpPr/>
          <p:nvPr/>
        </p:nvSpPr>
        <p:spPr>
          <a:xfrm flipH="1">
            <a:off x="200160" y="4336560"/>
            <a:ext cx="3078360" cy="0"/>
          </a:xfrm>
          <a:prstGeom prst="line">
            <a:avLst/>
          </a:prstGeom>
          <a:ln>
            <a:solidFill>
              <a:srgbClr val="85096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26"/>
          <p:cNvSpPr/>
          <p:nvPr/>
        </p:nvSpPr>
        <p:spPr>
          <a:xfrm>
            <a:off x="4227840" y="1021320"/>
            <a:ext cx="3139920" cy="25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31680" bIns="0"/>
          <a:lstStyle/>
          <a:p>
            <a:pPr algn="ctr">
              <a:lnSpc>
                <a:spcPts val="433"/>
              </a:lnSpc>
            </a:pPr>
            <a:r>
              <a:rPr lang="ru-RU" sz="1400" b="0" strike="noStrike" spc="-1">
                <a:solidFill>
                  <a:srgbClr val="159893"/>
                </a:solidFill>
                <a:latin typeface="Perpetua"/>
              </a:rPr>
              <a:t>РАСПРЕДЕЛЕНИЕ УСЛУГ (%)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46" name="CustomShape 27"/>
          <p:cNvSpPr/>
          <p:nvPr/>
        </p:nvSpPr>
        <p:spPr>
          <a:xfrm>
            <a:off x="5877360" y="1201320"/>
            <a:ext cx="3266280" cy="40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31680" bIns="0"/>
          <a:lstStyle/>
          <a:p>
            <a:pPr>
              <a:lnSpc>
                <a:spcPts val="433"/>
              </a:lnSpc>
            </a:pPr>
            <a:r>
              <a:rPr lang="ru-RU" sz="1200" b="0" strike="noStrike" spc="-1">
                <a:solidFill>
                  <a:srgbClr val="85096B"/>
                </a:solidFill>
                <a:latin typeface="Perpetua"/>
              </a:rPr>
              <a:t>ПО ОБОБЩЕННЫМ ТРУДОВЫМ ФУНКЦИЯМ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147" name="CustomShape 28"/>
          <p:cNvSpPr/>
          <p:nvPr/>
        </p:nvSpPr>
        <p:spPr>
          <a:xfrm>
            <a:off x="2709720" y="1201320"/>
            <a:ext cx="3125880" cy="26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 algn="r">
              <a:lnSpc>
                <a:spcPct val="100000"/>
              </a:lnSpc>
            </a:pPr>
            <a:r>
              <a:rPr lang="ru-RU" sz="1200" b="0" strike="noStrike" spc="-1">
                <a:solidFill>
                  <a:srgbClr val="85096B"/>
                </a:solidFill>
                <a:latin typeface="Perpetua"/>
              </a:rPr>
              <a:t>ПО НАПРАВЛЕНИЯМ ДЕЯТЕЛЬНОСТИ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148" name="Line 29"/>
          <p:cNvSpPr/>
          <p:nvPr/>
        </p:nvSpPr>
        <p:spPr>
          <a:xfrm>
            <a:off x="5803200" y="1216800"/>
            <a:ext cx="360" cy="204840"/>
          </a:xfrm>
          <a:prstGeom prst="line">
            <a:avLst/>
          </a:prstGeom>
          <a:ln>
            <a:solidFill>
              <a:srgbClr val="85096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9" name="Picture 7"/>
          <p:cNvPicPr/>
          <p:nvPr/>
        </p:nvPicPr>
        <p:blipFill>
          <a:blip r:embed="rId4"/>
          <a:srcRect t="25708" r="9649" b="24746"/>
          <a:stretch/>
        </p:blipFill>
        <p:spPr>
          <a:xfrm>
            <a:off x="2350440" y="1534680"/>
            <a:ext cx="3359160" cy="339120"/>
          </a:xfrm>
          <a:prstGeom prst="rect">
            <a:avLst/>
          </a:prstGeom>
          <a:ln>
            <a:noFill/>
          </a:ln>
        </p:spPr>
      </p:pic>
      <p:sp>
        <p:nvSpPr>
          <p:cNvPr id="150" name="CustomShape 30"/>
          <p:cNvSpPr/>
          <p:nvPr/>
        </p:nvSpPr>
        <p:spPr>
          <a:xfrm>
            <a:off x="2551680" y="158400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22,0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51" name="CustomShape 31"/>
          <p:cNvSpPr/>
          <p:nvPr/>
        </p:nvSpPr>
        <p:spPr>
          <a:xfrm>
            <a:off x="3602160" y="158400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58,4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52" name="CustomShape 32"/>
          <p:cNvSpPr/>
          <p:nvPr/>
        </p:nvSpPr>
        <p:spPr>
          <a:xfrm>
            <a:off x="4924080" y="152820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2,7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53" name="CustomShape 33"/>
          <p:cNvSpPr/>
          <p:nvPr/>
        </p:nvSpPr>
        <p:spPr>
          <a:xfrm>
            <a:off x="5057280" y="158400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8,7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54" name="CustomShape 34"/>
          <p:cNvSpPr/>
          <p:nvPr/>
        </p:nvSpPr>
        <p:spPr>
          <a:xfrm>
            <a:off x="5329080" y="158400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8,3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55" name="CustomShape 35"/>
          <p:cNvSpPr/>
          <p:nvPr/>
        </p:nvSpPr>
        <p:spPr>
          <a:xfrm>
            <a:off x="6128640" y="1407240"/>
            <a:ext cx="215280" cy="228240"/>
          </a:xfrm>
          <a:prstGeom prst="ellipse">
            <a:avLst/>
          </a:prstGeom>
          <a:noFill/>
          <a:ln w="38160">
            <a:solidFill>
              <a:srgbClr val="FDAA1E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0280" tIns="39960" rIns="80280" bIns="3996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85096B"/>
                </a:solidFill>
                <a:latin typeface="Perpetua"/>
              </a:rPr>
              <a:t>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56" name="CustomShape 36"/>
          <p:cNvSpPr/>
          <p:nvPr/>
        </p:nvSpPr>
        <p:spPr>
          <a:xfrm>
            <a:off x="8447760" y="1407240"/>
            <a:ext cx="215280" cy="228240"/>
          </a:xfrm>
          <a:prstGeom prst="ellipse">
            <a:avLst/>
          </a:prstGeom>
          <a:noFill/>
          <a:ln w="38160">
            <a:solidFill>
              <a:srgbClr val="15989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0280" tIns="39960" rIns="80280" bIns="39960" anchor="ctr"/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85096B"/>
                </a:solidFill>
                <a:latin typeface="Perpetua"/>
              </a:rPr>
              <a:t>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57" name="CustomShape 37"/>
          <p:cNvSpPr/>
          <p:nvPr/>
        </p:nvSpPr>
        <p:spPr>
          <a:xfrm>
            <a:off x="7396560" y="1555560"/>
            <a:ext cx="1010160" cy="293400"/>
          </a:xfrm>
          <a:prstGeom prst="rect">
            <a:avLst/>
          </a:prstGeom>
          <a:solidFill>
            <a:srgbClr val="159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38"/>
          <p:cNvSpPr/>
          <p:nvPr/>
        </p:nvSpPr>
        <p:spPr>
          <a:xfrm>
            <a:off x="6394680" y="1555560"/>
            <a:ext cx="1824480" cy="293400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39"/>
          <p:cNvSpPr/>
          <p:nvPr/>
        </p:nvSpPr>
        <p:spPr>
          <a:xfrm>
            <a:off x="6064920" y="163584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88,2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60" name="CustomShape 40"/>
          <p:cNvSpPr/>
          <p:nvPr/>
        </p:nvSpPr>
        <p:spPr>
          <a:xfrm>
            <a:off x="8364240" y="163584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11,8</a:t>
            </a:r>
            <a:endParaRPr lang="ru-RU" sz="1000" b="0" strike="noStrike" spc="-1">
              <a:latin typeface="Arial"/>
            </a:endParaRPr>
          </a:p>
        </p:txBody>
      </p:sp>
      <p:pic>
        <p:nvPicPr>
          <p:cNvPr id="161" name="Picture 8"/>
          <p:cNvPicPr/>
          <p:nvPr/>
        </p:nvPicPr>
        <p:blipFill>
          <a:blip r:embed="rId5"/>
          <a:srcRect t="25658" r="14012" b="24708"/>
          <a:stretch/>
        </p:blipFill>
        <p:spPr>
          <a:xfrm>
            <a:off x="2333160" y="2515320"/>
            <a:ext cx="3359160" cy="326880"/>
          </a:xfrm>
          <a:prstGeom prst="rect">
            <a:avLst/>
          </a:prstGeom>
          <a:ln>
            <a:noFill/>
          </a:ln>
        </p:spPr>
      </p:pic>
      <p:sp>
        <p:nvSpPr>
          <p:cNvPr id="162" name="CustomShape 41"/>
          <p:cNvSpPr/>
          <p:nvPr/>
        </p:nvSpPr>
        <p:spPr>
          <a:xfrm>
            <a:off x="2990160" y="256968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63,7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63" name="CustomShape 42"/>
          <p:cNvSpPr/>
          <p:nvPr/>
        </p:nvSpPr>
        <p:spPr>
          <a:xfrm>
            <a:off x="4620600" y="256968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21,2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64" name="CustomShape 43"/>
          <p:cNvSpPr/>
          <p:nvPr/>
        </p:nvSpPr>
        <p:spPr>
          <a:xfrm>
            <a:off x="5147280" y="2569680"/>
            <a:ext cx="3218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10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65" name="CustomShape 44"/>
          <p:cNvSpPr/>
          <p:nvPr/>
        </p:nvSpPr>
        <p:spPr>
          <a:xfrm>
            <a:off x="5380200" y="256968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5,1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66" name="CustomShape 45"/>
          <p:cNvSpPr/>
          <p:nvPr/>
        </p:nvSpPr>
        <p:spPr>
          <a:xfrm>
            <a:off x="6047640" y="252504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96,9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67" name="CustomShape 46"/>
          <p:cNvSpPr/>
          <p:nvPr/>
        </p:nvSpPr>
        <p:spPr>
          <a:xfrm>
            <a:off x="8352000" y="252504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3,1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68" name="CustomShape 47"/>
          <p:cNvSpPr/>
          <p:nvPr/>
        </p:nvSpPr>
        <p:spPr>
          <a:xfrm>
            <a:off x="7394040" y="2526120"/>
            <a:ext cx="1010160" cy="293400"/>
          </a:xfrm>
          <a:prstGeom prst="rect">
            <a:avLst/>
          </a:prstGeom>
          <a:solidFill>
            <a:srgbClr val="159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CustomShape 48"/>
          <p:cNvSpPr/>
          <p:nvPr/>
        </p:nvSpPr>
        <p:spPr>
          <a:xfrm>
            <a:off x="6392160" y="2526120"/>
            <a:ext cx="1935360" cy="293400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0" name="Picture 6"/>
          <p:cNvPicPr/>
          <p:nvPr/>
        </p:nvPicPr>
        <p:blipFill>
          <a:blip r:embed="rId6"/>
          <a:srcRect t="25631" r="14588" b="23418"/>
          <a:stretch/>
        </p:blipFill>
        <p:spPr>
          <a:xfrm>
            <a:off x="2332800" y="3002040"/>
            <a:ext cx="3392640" cy="318960"/>
          </a:xfrm>
          <a:prstGeom prst="rect">
            <a:avLst/>
          </a:prstGeom>
          <a:ln>
            <a:noFill/>
          </a:ln>
        </p:spPr>
      </p:pic>
      <p:pic>
        <p:nvPicPr>
          <p:cNvPr id="171" name="Picture 8"/>
          <p:cNvPicPr/>
          <p:nvPr/>
        </p:nvPicPr>
        <p:blipFill>
          <a:blip r:embed="rId5"/>
          <a:srcRect t="25658" r="46559" b="24708"/>
          <a:stretch/>
        </p:blipFill>
        <p:spPr>
          <a:xfrm>
            <a:off x="2601720" y="3002400"/>
            <a:ext cx="2361240" cy="309960"/>
          </a:xfrm>
          <a:prstGeom prst="rect">
            <a:avLst/>
          </a:prstGeom>
          <a:ln>
            <a:noFill/>
          </a:ln>
        </p:spPr>
      </p:pic>
      <p:pic>
        <p:nvPicPr>
          <p:cNvPr id="172" name="Picture 6"/>
          <p:cNvPicPr/>
          <p:nvPr/>
        </p:nvPicPr>
        <p:blipFill>
          <a:blip r:embed="rId6"/>
          <a:srcRect l="56817" t="25631" r="38886" b="23418"/>
          <a:stretch/>
        </p:blipFill>
        <p:spPr>
          <a:xfrm>
            <a:off x="5389920" y="3005280"/>
            <a:ext cx="164520" cy="313200"/>
          </a:xfrm>
          <a:prstGeom prst="rect">
            <a:avLst/>
          </a:prstGeom>
          <a:ln>
            <a:noFill/>
          </a:ln>
        </p:spPr>
      </p:pic>
      <p:sp>
        <p:nvSpPr>
          <p:cNvPr id="173" name="CustomShape 49"/>
          <p:cNvSpPr/>
          <p:nvPr/>
        </p:nvSpPr>
        <p:spPr>
          <a:xfrm>
            <a:off x="3234240" y="302328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97,6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74" name="CustomShape 50"/>
          <p:cNvSpPr/>
          <p:nvPr/>
        </p:nvSpPr>
        <p:spPr>
          <a:xfrm>
            <a:off x="5037480" y="302328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2,1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75" name="CustomShape 51"/>
          <p:cNvSpPr/>
          <p:nvPr/>
        </p:nvSpPr>
        <p:spPr>
          <a:xfrm>
            <a:off x="5419080" y="302328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0,3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76" name="CustomShape 52"/>
          <p:cNvSpPr/>
          <p:nvPr/>
        </p:nvSpPr>
        <p:spPr>
          <a:xfrm>
            <a:off x="6047640" y="304848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99,9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77" name="CustomShape 53"/>
          <p:cNvSpPr/>
          <p:nvPr/>
        </p:nvSpPr>
        <p:spPr>
          <a:xfrm>
            <a:off x="8352000" y="304848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0,1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78" name="CustomShape 54"/>
          <p:cNvSpPr/>
          <p:nvPr/>
        </p:nvSpPr>
        <p:spPr>
          <a:xfrm>
            <a:off x="7395840" y="3006720"/>
            <a:ext cx="1010160" cy="293400"/>
          </a:xfrm>
          <a:prstGeom prst="rect">
            <a:avLst/>
          </a:prstGeom>
          <a:solidFill>
            <a:srgbClr val="159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55"/>
          <p:cNvSpPr/>
          <p:nvPr/>
        </p:nvSpPr>
        <p:spPr>
          <a:xfrm>
            <a:off x="6393960" y="3006720"/>
            <a:ext cx="1969920" cy="293400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0" name="Picture 6"/>
          <p:cNvPicPr/>
          <p:nvPr/>
        </p:nvPicPr>
        <p:blipFill>
          <a:blip r:embed="rId6"/>
          <a:srcRect t="25631" r="14588" b="23418"/>
          <a:stretch/>
        </p:blipFill>
        <p:spPr>
          <a:xfrm>
            <a:off x="2344680" y="3429360"/>
            <a:ext cx="3380760" cy="341640"/>
          </a:xfrm>
          <a:prstGeom prst="rect">
            <a:avLst/>
          </a:prstGeom>
          <a:ln>
            <a:noFill/>
          </a:ln>
        </p:spPr>
      </p:pic>
      <p:sp>
        <p:nvSpPr>
          <p:cNvPr id="181" name="CustomShape 56"/>
          <p:cNvSpPr/>
          <p:nvPr/>
        </p:nvSpPr>
        <p:spPr>
          <a:xfrm>
            <a:off x="2413440" y="346932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9,0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82" name="CustomShape 57"/>
          <p:cNvSpPr/>
          <p:nvPr/>
        </p:nvSpPr>
        <p:spPr>
          <a:xfrm>
            <a:off x="3811320" y="346932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84,7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83" name="CustomShape 58"/>
          <p:cNvSpPr/>
          <p:nvPr/>
        </p:nvSpPr>
        <p:spPr>
          <a:xfrm>
            <a:off x="5259240" y="337320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1,2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84" name="CustomShape 59"/>
          <p:cNvSpPr/>
          <p:nvPr/>
        </p:nvSpPr>
        <p:spPr>
          <a:xfrm>
            <a:off x="5345640" y="356940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2,5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85" name="CustomShape 60"/>
          <p:cNvSpPr/>
          <p:nvPr/>
        </p:nvSpPr>
        <p:spPr>
          <a:xfrm>
            <a:off x="5443920" y="346932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2,6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86" name="CustomShape 61"/>
          <p:cNvSpPr/>
          <p:nvPr/>
        </p:nvSpPr>
        <p:spPr>
          <a:xfrm>
            <a:off x="6047640" y="347868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22,8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87" name="CustomShape 62"/>
          <p:cNvSpPr/>
          <p:nvPr/>
        </p:nvSpPr>
        <p:spPr>
          <a:xfrm>
            <a:off x="8346960" y="347868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77,2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88" name="CustomShape 63"/>
          <p:cNvSpPr/>
          <p:nvPr/>
        </p:nvSpPr>
        <p:spPr>
          <a:xfrm>
            <a:off x="6788520" y="3444840"/>
            <a:ext cx="1631160" cy="293400"/>
          </a:xfrm>
          <a:prstGeom prst="rect">
            <a:avLst/>
          </a:prstGeom>
          <a:solidFill>
            <a:srgbClr val="159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64"/>
          <p:cNvSpPr/>
          <p:nvPr/>
        </p:nvSpPr>
        <p:spPr>
          <a:xfrm>
            <a:off x="6408000" y="3444840"/>
            <a:ext cx="503280" cy="293400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90" name="Picture 5"/>
          <p:cNvPicPr/>
          <p:nvPr/>
        </p:nvPicPr>
        <p:blipFill>
          <a:blip r:embed="rId7"/>
          <a:srcRect t="23948" r="20879" b="23391"/>
          <a:stretch/>
        </p:blipFill>
        <p:spPr>
          <a:xfrm>
            <a:off x="2324160" y="3940200"/>
            <a:ext cx="3453480" cy="363960"/>
          </a:xfrm>
          <a:prstGeom prst="rect">
            <a:avLst/>
          </a:prstGeom>
          <a:ln>
            <a:noFill/>
          </a:ln>
        </p:spPr>
      </p:pic>
      <p:sp>
        <p:nvSpPr>
          <p:cNvPr id="191" name="CustomShape 65"/>
          <p:cNvSpPr/>
          <p:nvPr/>
        </p:nvSpPr>
        <p:spPr>
          <a:xfrm>
            <a:off x="2534040" y="399528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19,4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92" name="CustomShape 66"/>
          <p:cNvSpPr/>
          <p:nvPr/>
        </p:nvSpPr>
        <p:spPr>
          <a:xfrm>
            <a:off x="3516120" y="399528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46,2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93" name="CustomShape 67"/>
          <p:cNvSpPr/>
          <p:nvPr/>
        </p:nvSpPr>
        <p:spPr>
          <a:xfrm>
            <a:off x="4651560" y="399528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18,8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94" name="CustomShape 68"/>
          <p:cNvSpPr/>
          <p:nvPr/>
        </p:nvSpPr>
        <p:spPr>
          <a:xfrm>
            <a:off x="5190480" y="399528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13,8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95" name="CustomShape 69"/>
          <p:cNvSpPr/>
          <p:nvPr/>
        </p:nvSpPr>
        <p:spPr>
          <a:xfrm>
            <a:off x="5483160" y="399528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1,9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96" name="CustomShape 70"/>
          <p:cNvSpPr/>
          <p:nvPr/>
        </p:nvSpPr>
        <p:spPr>
          <a:xfrm>
            <a:off x="6047640" y="398304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90,6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97" name="CustomShape 71"/>
          <p:cNvSpPr/>
          <p:nvPr/>
        </p:nvSpPr>
        <p:spPr>
          <a:xfrm>
            <a:off x="8352000" y="398304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9,4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198" name="CustomShape 72"/>
          <p:cNvSpPr/>
          <p:nvPr/>
        </p:nvSpPr>
        <p:spPr>
          <a:xfrm>
            <a:off x="7404120" y="3965400"/>
            <a:ext cx="1010160" cy="293400"/>
          </a:xfrm>
          <a:prstGeom prst="rect">
            <a:avLst/>
          </a:prstGeom>
          <a:solidFill>
            <a:srgbClr val="159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CustomShape 73"/>
          <p:cNvSpPr/>
          <p:nvPr/>
        </p:nvSpPr>
        <p:spPr>
          <a:xfrm>
            <a:off x="6402600" y="3965400"/>
            <a:ext cx="1877400" cy="293400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00" name="Picture 3"/>
          <p:cNvPicPr/>
          <p:nvPr/>
        </p:nvPicPr>
        <p:blipFill>
          <a:blip r:embed="rId8"/>
          <a:srcRect t="26141" r="19393" b="25464"/>
          <a:stretch/>
        </p:blipFill>
        <p:spPr>
          <a:xfrm>
            <a:off x="2326680" y="4465080"/>
            <a:ext cx="3451320" cy="323280"/>
          </a:xfrm>
          <a:prstGeom prst="rect">
            <a:avLst/>
          </a:prstGeom>
          <a:ln>
            <a:noFill/>
          </a:ln>
        </p:spPr>
      </p:pic>
      <p:sp>
        <p:nvSpPr>
          <p:cNvPr id="201" name="CustomShape 74"/>
          <p:cNvSpPr/>
          <p:nvPr/>
        </p:nvSpPr>
        <p:spPr>
          <a:xfrm>
            <a:off x="2309760" y="451512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1,1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02" name="CustomShape 75"/>
          <p:cNvSpPr/>
          <p:nvPr/>
        </p:nvSpPr>
        <p:spPr>
          <a:xfrm>
            <a:off x="2974320" y="451512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47,4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03" name="CustomShape 76"/>
          <p:cNvSpPr/>
          <p:nvPr/>
        </p:nvSpPr>
        <p:spPr>
          <a:xfrm>
            <a:off x="3889080" y="451512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2,7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04" name="CustomShape 77"/>
          <p:cNvSpPr/>
          <p:nvPr/>
        </p:nvSpPr>
        <p:spPr>
          <a:xfrm>
            <a:off x="4458960" y="451512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29,1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05" name="CustomShape 78"/>
          <p:cNvSpPr/>
          <p:nvPr/>
        </p:nvSpPr>
        <p:spPr>
          <a:xfrm>
            <a:off x="5199840" y="451512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19,7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06" name="CustomShape 79"/>
          <p:cNvSpPr/>
          <p:nvPr/>
        </p:nvSpPr>
        <p:spPr>
          <a:xfrm>
            <a:off x="6047640" y="450324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89,8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07" name="CustomShape 80"/>
          <p:cNvSpPr/>
          <p:nvPr/>
        </p:nvSpPr>
        <p:spPr>
          <a:xfrm>
            <a:off x="8346960" y="450324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10,2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08" name="Line 81"/>
          <p:cNvSpPr/>
          <p:nvPr/>
        </p:nvSpPr>
        <p:spPr>
          <a:xfrm flipH="1">
            <a:off x="415800" y="5587920"/>
            <a:ext cx="2863080" cy="0"/>
          </a:xfrm>
          <a:prstGeom prst="line">
            <a:avLst/>
          </a:prstGeom>
          <a:ln>
            <a:solidFill>
              <a:srgbClr val="85096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Line 82"/>
          <p:cNvSpPr/>
          <p:nvPr/>
        </p:nvSpPr>
        <p:spPr>
          <a:xfrm flipH="1">
            <a:off x="415800" y="4822560"/>
            <a:ext cx="2863080" cy="0"/>
          </a:xfrm>
          <a:prstGeom prst="line">
            <a:avLst/>
          </a:prstGeom>
          <a:ln>
            <a:solidFill>
              <a:srgbClr val="85096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83"/>
          <p:cNvSpPr/>
          <p:nvPr/>
        </p:nvSpPr>
        <p:spPr>
          <a:xfrm>
            <a:off x="7404120" y="4466880"/>
            <a:ext cx="1010160" cy="293400"/>
          </a:xfrm>
          <a:prstGeom prst="rect">
            <a:avLst/>
          </a:prstGeom>
          <a:solidFill>
            <a:srgbClr val="159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84"/>
          <p:cNvSpPr/>
          <p:nvPr/>
        </p:nvSpPr>
        <p:spPr>
          <a:xfrm>
            <a:off x="6402600" y="4466880"/>
            <a:ext cx="1846800" cy="293400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Line 85"/>
          <p:cNvSpPr/>
          <p:nvPr/>
        </p:nvSpPr>
        <p:spPr>
          <a:xfrm flipH="1">
            <a:off x="415800" y="5223240"/>
            <a:ext cx="2863080" cy="0"/>
          </a:xfrm>
          <a:prstGeom prst="line">
            <a:avLst/>
          </a:prstGeom>
          <a:ln>
            <a:solidFill>
              <a:srgbClr val="85096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13" name="Picture 4"/>
          <p:cNvPicPr/>
          <p:nvPr/>
        </p:nvPicPr>
        <p:blipFill>
          <a:blip r:embed="rId9"/>
          <a:srcRect t="25658" r="10841" b="24708"/>
          <a:stretch/>
        </p:blipFill>
        <p:spPr>
          <a:xfrm>
            <a:off x="2333160" y="4860000"/>
            <a:ext cx="3337560" cy="329400"/>
          </a:xfrm>
          <a:prstGeom prst="rect">
            <a:avLst/>
          </a:prstGeom>
          <a:ln>
            <a:noFill/>
          </a:ln>
        </p:spPr>
      </p:pic>
      <p:sp>
        <p:nvSpPr>
          <p:cNvPr id="214" name="CustomShape 86"/>
          <p:cNvSpPr/>
          <p:nvPr/>
        </p:nvSpPr>
        <p:spPr>
          <a:xfrm>
            <a:off x="2325240" y="489672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2,0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15" name="CustomShape 87"/>
          <p:cNvSpPr/>
          <p:nvPr/>
        </p:nvSpPr>
        <p:spPr>
          <a:xfrm>
            <a:off x="3693960" y="489672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75,9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16" name="CustomShape 88"/>
          <p:cNvSpPr/>
          <p:nvPr/>
        </p:nvSpPr>
        <p:spPr>
          <a:xfrm>
            <a:off x="5142960" y="489672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22,1</a:t>
            </a:r>
            <a:endParaRPr lang="ru-RU" sz="1000" b="0" strike="noStrike" spc="-1">
              <a:latin typeface="Arial"/>
            </a:endParaRPr>
          </a:p>
        </p:txBody>
      </p:sp>
      <p:pic>
        <p:nvPicPr>
          <p:cNvPr id="217" name="Picture 2"/>
          <p:cNvPicPr/>
          <p:nvPr/>
        </p:nvPicPr>
        <p:blipFill>
          <a:blip r:embed="rId10"/>
          <a:srcRect t="24885" r="7280" b="21382"/>
          <a:stretch/>
        </p:blipFill>
        <p:spPr>
          <a:xfrm>
            <a:off x="2327760" y="5250240"/>
            <a:ext cx="3532680" cy="344160"/>
          </a:xfrm>
          <a:prstGeom prst="rect">
            <a:avLst/>
          </a:prstGeom>
          <a:ln>
            <a:noFill/>
          </a:ln>
        </p:spPr>
      </p:pic>
      <p:sp>
        <p:nvSpPr>
          <p:cNvPr id="218" name="CustomShape 89"/>
          <p:cNvSpPr/>
          <p:nvPr/>
        </p:nvSpPr>
        <p:spPr>
          <a:xfrm>
            <a:off x="2511000" y="530424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19,2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19" name="CustomShape 90"/>
          <p:cNvSpPr/>
          <p:nvPr/>
        </p:nvSpPr>
        <p:spPr>
          <a:xfrm>
            <a:off x="3537360" y="530424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38,6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20" name="CustomShape 91"/>
          <p:cNvSpPr/>
          <p:nvPr/>
        </p:nvSpPr>
        <p:spPr>
          <a:xfrm>
            <a:off x="4221720" y="530424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4,5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21" name="CustomShape 92"/>
          <p:cNvSpPr/>
          <p:nvPr/>
        </p:nvSpPr>
        <p:spPr>
          <a:xfrm>
            <a:off x="4833000" y="530424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32,0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22" name="CustomShape 93"/>
          <p:cNvSpPr/>
          <p:nvPr/>
        </p:nvSpPr>
        <p:spPr>
          <a:xfrm>
            <a:off x="5411160" y="530424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5,7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23" name="CustomShape 94"/>
          <p:cNvSpPr/>
          <p:nvPr/>
        </p:nvSpPr>
        <p:spPr>
          <a:xfrm>
            <a:off x="6047640" y="489672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47,5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24" name="CustomShape 95"/>
          <p:cNvSpPr/>
          <p:nvPr/>
        </p:nvSpPr>
        <p:spPr>
          <a:xfrm>
            <a:off x="8346960" y="489672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52,5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25" name="CustomShape 96"/>
          <p:cNvSpPr/>
          <p:nvPr/>
        </p:nvSpPr>
        <p:spPr>
          <a:xfrm>
            <a:off x="7379280" y="4867560"/>
            <a:ext cx="1046160" cy="293400"/>
          </a:xfrm>
          <a:prstGeom prst="rect">
            <a:avLst/>
          </a:prstGeom>
          <a:solidFill>
            <a:srgbClr val="159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CustomShape 97"/>
          <p:cNvSpPr/>
          <p:nvPr/>
        </p:nvSpPr>
        <p:spPr>
          <a:xfrm>
            <a:off x="6410880" y="4867560"/>
            <a:ext cx="984600" cy="293400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98"/>
          <p:cNvSpPr/>
          <p:nvPr/>
        </p:nvSpPr>
        <p:spPr>
          <a:xfrm>
            <a:off x="6084720" y="5296680"/>
            <a:ext cx="4024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100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28" name="CustomShape 99"/>
          <p:cNvSpPr/>
          <p:nvPr/>
        </p:nvSpPr>
        <p:spPr>
          <a:xfrm>
            <a:off x="6419160" y="5268240"/>
            <a:ext cx="2006280" cy="293400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100"/>
          <p:cNvSpPr/>
          <p:nvPr/>
        </p:nvSpPr>
        <p:spPr>
          <a:xfrm>
            <a:off x="2047320" y="6041160"/>
            <a:ext cx="6649560" cy="109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ts val="247"/>
              </a:lnSpc>
              <a:spcAft>
                <a:spcPts val="264"/>
              </a:spcAft>
            </a:pPr>
            <a:r>
              <a:rPr lang="ru-RU" sz="700" b="0" strike="noStrike" spc="-1">
                <a:solidFill>
                  <a:srgbClr val="000000"/>
                </a:solidFill>
                <a:latin typeface="Perpetua"/>
              </a:rPr>
              <a:t>ПСИХОЛОГИЧЕСКОЕ СОПРОВОЖДЕНИЕ УЧЕБНОЙ ДЕЯТЕЛЬНОСТИ</a:t>
            </a:r>
            <a:endParaRPr lang="ru-RU" sz="700" b="0" strike="noStrike" spc="-1">
              <a:latin typeface="Arial"/>
            </a:endParaRPr>
          </a:p>
          <a:p>
            <a:pPr>
              <a:lnSpc>
                <a:spcPts val="247"/>
              </a:lnSpc>
              <a:spcAft>
                <a:spcPts val="264"/>
              </a:spcAft>
            </a:pPr>
            <a:r>
              <a:rPr lang="ru-RU" sz="700" b="0" strike="noStrike" spc="-1">
                <a:solidFill>
                  <a:srgbClr val="000000"/>
                </a:solidFill>
                <a:latin typeface="Perpetua"/>
              </a:rPr>
              <a:t>ПСИХОЛОГИЧЕСКОЕ СОПРОВОЖДЕНИЕ ВОСПИТАТЕЛЬНОЙ ДЕЯТЕЛЬНОСТИ, РАЗВИТИЯ ЛИЧНОСТИ ОБУЧАЮЩИХСЯ (ВОСПИТАННИКОВ), ИХ СОЦИАЛИЗАЦИИ </a:t>
            </a:r>
            <a:endParaRPr lang="ru-RU" sz="700" b="0" strike="noStrike" spc="-1">
              <a:latin typeface="Arial"/>
            </a:endParaRPr>
          </a:p>
          <a:p>
            <a:pPr>
              <a:lnSpc>
                <a:spcPts val="247"/>
              </a:lnSpc>
              <a:spcAft>
                <a:spcPts val="264"/>
              </a:spcAft>
            </a:pPr>
            <a:r>
              <a:rPr lang="ru-RU" sz="700" b="0" strike="noStrike" spc="-1">
                <a:solidFill>
                  <a:srgbClr val="000000"/>
                </a:solidFill>
                <a:latin typeface="Perpetua"/>
              </a:rPr>
              <a:t>ПСИХОЛОГИЧЕСКОЕ СОПРОВОЖДЕНИЕ ПЕРЕХОДА НА НОВЫЙ ОБРАЗОВАТЕЛЬНЫЙ УРОВЕНЬ И АДАПТАЦИИ НА НОВОМ ЭТАПЕ ОБУЧЕНИЯ</a:t>
            </a:r>
            <a:endParaRPr lang="ru-RU" sz="700" b="0" strike="noStrike" spc="-1">
              <a:latin typeface="Arial"/>
            </a:endParaRPr>
          </a:p>
          <a:p>
            <a:pPr>
              <a:lnSpc>
                <a:spcPts val="247"/>
              </a:lnSpc>
              <a:spcAft>
                <a:spcPts val="264"/>
              </a:spcAft>
            </a:pPr>
            <a:r>
              <a:rPr lang="ru-RU" sz="700" b="0" strike="noStrike" spc="-1">
                <a:solidFill>
                  <a:srgbClr val="000000"/>
                </a:solidFill>
                <a:latin typeface="Perpetua"/>
              </a:rPr>
              <a:t>ПСИХОЛОГИЧЕСКОЕ СОПРОВОЖДЕНИЕ ДЕЯТЕЛЬНОСТИ ПО СОХРАНЕНИЮ И УКРЕПЛЕНИЮ ЗДОРОВЬЯ ОБУЧАЮЩИХСЯ (ВОСПИТАННИКОВ)</a:t>
            </a:r>
            <a:endParaRPr lang="ru-RU" sz="700" b="0" strike="noStrike" spc="-1">
              <a:latin typeface="Arial"/>
            </a:endParaRPr>
          </a:p>
          <a:p>
            <a:pPr>
              <a:lnSpc>
                <a:spcPts val="247"/>
              </a:lnSpc>
              <a:spcAft>
                <a:spcPts val="264"/>
              </a:spcAft>
            </a:pPr>
            <a:r>
              <a:rPr lang="ru-RU" sz="700" b="0" strike="noStrike" spc="-1">
                <a:solidFill>
                  <a:srgbClr val="000000"/>
                </a:solidFill>
                <a:latin typeface="Perpetua"/>
              </a:rPr>
              <a:t>ПСИХОЛОГИЧЕСКОЕ СОПРОВОЖДЕНИЕ ПРОФ.САМООПРЕДЕЛЕНИЯ, ПРЕДПРОФИЛЬНОЙ ПОДГОТОВКИ И ПРОФИЛЬНОГО ОБУЧЕНИЯ ОБУЧАЮЩИХСЯ (ВОСПИТАННИКОВ)</a:t>
            </a:r>
            <a:endParaRPr lang="ru-RU" sz="700" b="0" strike="noStrike" spc="-1">
              <a:latin typeface="Arial"/>
            </a:endParaRPr>
          </a:p>
          <a:p>
            <a:pPr>
              <a:lnSpc>
                <a:spcPts val="247"/>
              </a:lnSpc>
            </a:pPr>
            <a:endParaRPr lang="ru-RU" sz="700" b="0" strike="noStrike" spc="-1">
              <a:latin typeface="Arial"/>
            </a:endParaRPr>
          </a:p>
        </p:txBody>
      </p:sp>
      <p:pic>
        <p:nvPicPr>
          <p:cNvPr id="230" name="Picture 8"/>
          <p:cNvPicPr/>
          <p:nvPr/>
        </p:nvPicPr>
        <p:blipFill>
          <a:blip r:embed="rId11"/>
          <a:srcRect t="25663" r="46549" b="24716"/>
          <a:stretch/>
        </p:blipFill>
        <p:spPr>
          <a:xfrm rot="5400000">
            <a:off x="1860120" y="5937120"/>
            <a:ext cx="97560" cy="323280"/>
          </a:xfrm>
          <a:prstGeom prst="rect">
            <a:avLst/>
          </a:prstGeom>
          <a:ln>
            <a:noFill/>
          </a:ln>
        </p:spPr>
      </p:pic>
      <p:pic>
        <p:nvPicPr>
          <p:cNvPr id="231" name="Picture 6"/>
          <p:cNvPicPr/>
          <p:nvPr/>
        </p:nvPicPr>
        <p:blipFill>
          <a:blip r:embed="rId12"/>
          <a:srcRect l="56823" t="25614" r="38896" b="23437"/>
          <a:stretch/>
        </p:blipFill>
        <p:spPr>
          <a:xfrm rot="5400000">
            <a:off x="1868400" y="6092280"/>
            <a:ext cx="81360" cy="338400"/>
          </a:xfrm>
          <a:prstGeom prst="rect">
            <a:avLst/>
          </a:prstGeom>
          <a:ln>
            <a:noFill/>
          </a:ln>
        </p:spPr>
      </p:pic>
      <p:pic>
        <p:nvPicPr>
          <p:cNvPr id="232" name="Picture 8"/>
          <p:cNvPicPr/>
          <p:nvPr/>
        </p:nvPicPr>
        <p:blipFill>
          <a:blip r:embed="rId13"/>
          <a:srcRect l="72697" t="25669" r="23857" b="24717"/>
          <a:stretch/>
        </p:blipFill>
        <p:spPr>
          <a:xfrm rot="5400000">
            <a:off x="1867680" y="6206760"/>
            <a:ext cx="82800" cy="335880"/>
          </a:xfrm>
          <a:prstGeom prst="rect">
            <a:avLst/>
          </a:prstGeom>
          <a:ln>
            <a:noFill/>
          </a:ln>
        </p:spPr>
      </p:pic>
      <p:pic>
        <p:nvPicPr>
          <p:cNvPr id="233" name="Picture 7"/>
          <p:cNvPicPr/>
          <p:nvPr/>
        </p:nvPicPr>
        <p:blipFill>
          <a:blip r:embed="rId14"/>
          <a:srcRect l="78023" t="25710" r="18627" b="24732"/>
          <a:stretch/>
        </p:blipFill>
        <p:spPr>
          <a:xfrm rot="5400000">
            <a:off x="1869480" y="6325560"/>
            <a:ext cx="79560" cy="327240"/>
          </a:xfrm>
          <a:prstGeom prst="rect">
            <a:avLst/>
          </a:prstGeom>
          <a:ln>
            <a:noFill/>
          </a:ln>
        </p:spPr>
      </p:pic>
      <p:pic>
        <p:nvPicPr>
          <p:cNvPr id="234" name="Picture 7"/>
          <p:cNvPicPr/>
          <p:nvPr/>
        </p:nvPicPr>
        <p:blipFill>
          <a:blip r:embed="rId15"/>
          <a:srcRect l="83086" t="25706" r="9657" b="24734"/>
          <a:stretch/>
        </p:blipFill>
        <p:spPr>
          <a:xfrm rot="5400000">
            <a:off x="1848240" y="6464880"/>
            <a:ext cx="121320" cy="329040"/>
          </a:xfrm>
          <a:prstGeom prst="rect">
            <a:avLst/>
          </a:prstGeom>
          <a:ln>
            <a:noFill/>
          </a:ln>
        </p:spPr>
      </p:pic>
      <p:pic>
        <p:nvPicPr>
          <p:cNvPr id="235" name="Picture 2"/>
          <p:cNvPicPr/>
          <p:nvPr/>
        </p:nvPicPr>
        <p:blipFill>
          <a:blip r:embed="rId16"/>
          <a:srcRect t="25789" r="7616" b="23893"/>
          <a:stretch/>
        </p:blipFill>
        <p:spPr>
          <a:xfrm>
            <a:off x="2341800" y="1979280"/>
            <a:ext cx="3366000" cy="352440"/>
          </a:xfrm>
          <a:prstGeom prst="rect">
            <a:avLst/>
          </a:prstGeom>
          <a:ln>
            <a:noFill/>
          </a:ln>
        </p:spPr>
      </p:pic>
      <p:sp>
        <p:nvSpPr>
          <p:cNvPr id="236" name="CustomShape 101"/>
          <p:cNvSpPr/>
          <p:nvPr/>
        </p:nvSpPr>
        <p:spPr>
          <a:xfrm>
            <a:off x="2580120" y="203040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23,9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37" name="CustomShape 102"/>
          <p:cNvSpPr/>
          <p:nvPr/>
        </p:nvSpPr>
        <p:spPr>
          <a:xfrm>
            <a:off x="3329640" y="203040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20,2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38" name="CustomShape 103"/>
          <p:cNvSpPr/>
          <p:nvPr/>
        </p:nvSpPr>
        <p:spPr>
          <a:xfrm>
            <a:off x="3742200" y="207252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3,7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39" name="CustomShape 104"/>
          <p:cNvSpPr/>
          <p:nvPr/>
        </p:nvSpPr>
        <p:spPr>
          <a:xfrm>
            <a:off x="3848400" y="196596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2,2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40" name="CustomShape 105"/>
          <p:cNvSpPr/>
          <p:nvPr/>
        </p:nvSpPr>
        <p:spPr>
          <a:xfrm>
            <a:off x="4673520" y="203040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50,0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41" name="CustomShape 106"/>
          <p:cNvSpPr/>
          <p:nvPr/>
        </p:nvSpPr>
        <p:spPr>
          <a:xfrm>
            <a:off x="7384320" y="1992240"/>
            <a:ext cx="1010160" cy="293400"/>
          </a:xfrm>
          <a:prstGeom prst="rect">
            <a:avLst/>
          </a:prstGeom>
          <a:solidFill>
            <a:srgbClr val="159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107"/>
          <p:cNvSpPr/>
          <p:nvPr/>
        </p:nvSpPr>
        <p:spPr>
          <a:xfrm>
            <a:off x="6382440" y="1992240"/>
            <a:ext cx="1866600" cy="293400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108"/>
          <p:cNvSpPr/>
          <p:nvPr/>
        </p:nvSpPr>
        <p:spPr>
          <a:xfrm>
            <a:off x="6052680" y="207252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94,0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44" name="CustomShape 109"/>
          <p:cNvSpPr/>
          <p:nvPr/>
        </p:nvSpPr>
        <p:spPr>
          <a:xfrm>
            <a:off x="8357040" y="207252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6,0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45" name="CustomShape 110"/>
          <p:cNvSpPr/>
          <p:nvPr/>
        </p:nvSpPr>
        <p:spPr>
          <a:xfrm>
            <a:off x="3629160" y="447840"/>
            <a:ext cx="5313960" cy="62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Perpetua"/>
              </a:rPr>
              <a:t>СПЕЦИАЛИСТАМИ ППМС-ЦЕНТРОВ ОКАЗАНО </a:t>
            </a:r>
            <a:r>
              <a:rPr lang="ru-RU" sz="1800" b="0" strike="noStrike" spc="-1">
                <a:solidFill>
                  <a:srgbClr val="85096B"/>
                </a:solidFill>
                <a:latin typeface="Perpetua"/>
              </a:rPr>
              <a:t>54205</a:t>
            </a:r>
            <a:r>
              <a:rPr lang="ru-RU" sz="1800" b="0" strike="noStrike" spc="-1">
                <a:solidFill>
                  <a:srgbClr val="159893"/>
                </a:solidFill>
                <a:latin typeface="Perpetua"/>
              </a:rPr>
              <a:t> </a:t>
            </a:r>
            <a:r>
              <a:rPr lang="ru-RU" sz="1100" b="0" strike="noStrike" spc="-1">
                <a:solidFill>
                  <a:srgbClr val="000000"/>
                </a:solidFill>
                <a:latin typeface="Perpetua"/>
              </a:rPr>
              <a:t>УСЛУГ, ЧТО СОСТАВЛЯЕТ   </a:t>
            </a:r>
            <a:r>
              <a:rPr lang="ru-RU" sz="1800" b="0" strike="noStrike" spc="-1">
                <a:solidFill>
                  <a:srgbClr val="85096B"/>
                </a:solidFill>
                <a:latin typeface="Perpetua"/>
              </a:rPr>
              <a:t>23,6</a:t>
            </a:r>
            <a:r>
              <a:rPr lang="ru-RU" sz="1600" b="0" strike="noStrike" spc="-1">
                <a:solidFill>
                  <a:srgbClr val="85096B"/>
                </a:solidFill>
                <a:latin typeface="Perpetua"/>
              </a:rPr>
              <a:t>% </a:t>
            </a:r>
            <a:r>
              <a:rPr lang="ru-RU" sz="1100" b="0" strike="noStrike" spc="-1">
                <a:solidFill>
                  <a:srgbClr val="000000"/>
                </a:solidFill>
                <a:latin typeface="Perpetua"/>
              </a:rPr>
              <a:t>ОТ ОБЩЕГО КОЛИЧЕСТВА УСЛУГ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46" name="CustomShape 111"/>
          <p:cNvSpPr/>
          <p:nvPr/>
        </p:nvSpPr>
        <p:spPr>
          <a:xfrm rot="16200000" flipH="1" flipV="1">
            <a:off x="162000" y="1937880"/>
            <a:ext cx="130320" cy="55800"/>
          </a:xfrm>
          <a:prstGeom prst="triangle">
            <a:avLst>
              <a:gd name="adj" fmla="val 50000"/>
            </a:avLst>
          </a:prstGeom>
          <a:solidFill>
            <a:srgbClr val="850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112"/>
          <p:cNvSpPr/>
          <p:nvPr/>
        </p:nvSpPr>
        <p:spPr>
          <a:xfrm rot="16200000" flipH="1" flipV="1">
            <a:off x="162000" y="2447640"/>
            <a:ext cx="130320" cy="55800"/>
          </a:xfrm>
          <a:prstGeom prst="triangle">
            <a:avLst>
              <a:gd name="adj" fmla="val 50000"/>
            </a:avLst>
          </a:prstGeom>
          <a:solidFill>
            <a:srgbClr val="850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113"/>
          <p:cNvSpPr/>
          <p:nvPr/>
        </p:nvSpPr>
        <p:spPr>
          <a:xfrm rot="16200000" flipH="1" flipV="1">
            <a:off x="162000" y="2978640"/>
            <a:ext cx="130320" cy="55800"/>
          </a:xfrm>
          <a:prstGeom prst="triangle">
            <a:avLst>
              <a:gd name="adj" fmla="val 50000"/>
            </a:avLst>
          </a:prstGeom>
          <a:solidFill>
            <a:srgbClr val="850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114"/>
          <p:cNvSpPr/>
          <p:nvPr/>
        </p:nvSpPr>
        <p:spPr>
          <a:xfrm rot="16200000" flipH="1" flipV="1">
            <a:off x="162000" y="3853800"/>
            <a:ext cx="130320" cy="55800"/>
          </a:xfrm>
          <a:prstGeom prst="triangle">
            <a:avLst>
              <a:gd name="adj" fmla="val 50000"/>
            </a:avLst>
          </a:prstGeom>
          <a:solidFill>
            <a:srgbClr val="850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115"/>
          <p:cNvSpPr/>
          <p:nvPr/>
        </p:nvSpPr>
        <p:spPr>
          <a:xfrm rot="16200000" flipH="1" flipV="1">
            <a:off x="162000" y="4369320"/>
            <a:ext cx="130320" cy="55800"/>
          </a:xfrm>
          <a:prstGeom prst="triangle">
            <a:avLst>
              <a:gd name="adj" fmla="val 50000"/>
            </a:avLst>
          </a:prstGeom>
          <a:solidFill>
            <a:srgbClr val="850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CustomShape 116"/>
          <p:cNvSpPr/>
          <p:nvPr/>
        </p:nvSpPr>
        <p:spPr>
          <a:xfrm>
            <a:off x="8635680" y="6379920"/>
            <a:ext cx="307440" cy="3261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0280" tIns="39960" rIns="80280" bIns="39960" anchor="ctr"/>
          <a:lstStyle/>
          <a:p>
            <a:pPr algn="ctr">
              <a:lnSpc>
                <a:spcPct val="100000"/>
              </a:lnSpc>
            </a:pPr>
            <a:r>
              <a:rPr lang="ru-RU" sz="1200" b="0" strike="noStrike" spc="-1">
                <a:solidFill>
                  <a:srgbClr val="FFFFFF"/>
                </a:solidFill>
                <a:latin typeface="Perpetua"/>
              </a:rPr>
              <a:t>8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52" name="CustomShape 117"/>
          <p:cNvSpPr/>
          <p:nvPr/>
        </p:nvSpPr>
        <p:spPr>
          <a:xfrm>
            <a:off x="365400" y="5652360"/>
            <a:ext cx="1661760" cy="35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280" tIns="39960" rIns="80280" bIns="39960"/>
          <a:lstStyle/>
          <a:p>
            <a:pPr>
              <a:lnSpc>
                <a:spcPts val="309"/>
              </a:lnSpc>
            </a:pPr>
            <a:r>
              <a:rPr lang="ru-RU" sz="900" b="0" strike="noStrike" spc="-1">
                <a:solidFill>
                  <a:srgbClr val="000000"/>
                </a:solidFill>
                <a:latin typeface="Perpetua"/>
              </a:rPr>
              <a:t>ГУ ЯО Центр помощи детям</a:t>
            </a:r>
            <a:endParaRPr lang="ru-RU" sz="900" b="0" strike="noStrike" spc="-1">
              <a:latin typeface="Arial"/>
            </a:endParaRPr>
          </a:p>
        </p:txBody>
      </p:sp>
      <p:sp>
        <p:nvSpPr>
          <p:cNvPr id="253" name="Line 118"/>
          <p:cNvSpPr/>
          <p:nvPr/>
        </p:nvSpPr>
        <p:spPr>
          <a:xfrm flipH="1">
            <a:off x="432000" y="6000480"/>
            <a:ext cx="2863080" cy="0"/>
          </a:xfrm>
          <a:prstGeom prst="line">
            <a:avLst/>
          </a:prstGeom>
          <a:ln>
            <a:solidFill>
              <a:srgbClr val="85096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119"/>
          <p:cNvSpPr/>
          <p:nvPr/>
        </p:nvSpPr>
        <p:spPr>
          <a:xfrm>
            <a:off x="6435360" y="5680800"/>
            <a:ext cx="2006280" cy="293400"/>
          </a:xfrm>
          <a:prstGeom prst="rect">
            <a:avLst/>
          </a:prstGeom>
          <a:solidFill>
            <a:srgbClr val="FDA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5" name="CustomShape 120"/>
          <p:cNvSpPr/>
          <p:nvPr/>
        </p:nvSpPr>
        <p:spPr>
          <a:xfrm>
            <a:off x="6096600" y="5721120"/>
            <a:ext cx="4024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100</a:t>
            </a:r>
            <a:endParaRPr lang="ru-RU" sz="1000" b="0" strike="noStrike" spc="-1">
              <a:latin typeface="Arial"/>
            </a:endParaRPr>
          </a:p>
        </p:txBody>
      </p:sp>
      <p:pic>
        <p:nvPicPr>
          <p:cNvPr id="256" name="Picture 8"/>
          <p:cNvPicPr/>
          <p:nvPr/>
        </p:nvPicPr>
        <p:blipFill>
          <a:blip r:embed="rId11"/>
          <a:srcRect t="25663" r="46549" b="24716"/>
          <a:stretch/>
        </p:blipFill>
        <p:spPr>
          <a:xfrm rot="5400000">
            <a:off x="3861720" y="3995640"/>
            <a:ext cx="309960" cy="3589560"/>
          </a:xfrm>
          <a:prstGeom prst="rect">
            <a:avLst/>
          </a:prstGeom>
          <a:ln>
            <a:noFill/>
          </a:ln>
        </p:spPr>
      </p:pic>
      <p:pic>
        <p:nvPicPr>
          <p:cNvPr id="257" name="Picture 6"/>
          <p:cNvPicPr/>
          <p:nvPr/>
        </p:nvPicPr>
        <p:blipFill>
          <a:blip r:embed="rId12"/>
          <a:srcRect l="56823" t="25614" r="38896" b="23437"/>
          <a:stretch/>
        </p:blipFill>
        <p:spPr>
          <a:xfrm rot="5400000">
            <a:off x="5526360" y="5783400"/>
            <a:ext cx="277200" cy="30600"/>
          </a:xfrm>
          <a:prstGeom prst="rect">
            <a:avLst/>
          </a:prstGeom>
          <a:ln>
            <a:noFill/>
          </a:ln>
        </p:spPr>
      </p:pic>
      <p:sp>
        <p:nvSpPr>
          <p:cNvPr id="258" name="CustomShape 121"/>
          <p:cNvSpPr/>
          <p:nvPr/>
        </p:nvSpPr>
        <p:spPr>
          <a:xfrm>
            <a:off x="3869280" y="5671800"/>
            <a:ext cx="44208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99,9</a:t>
            </a:r>
            <a:endParaRPr lang="ru-RU" sz="1000" b="0" strike="noStrike" spc="-1">
              <a:latin typeface="Arial"/>
            </a:endParaRPr>
          </a:p>
        </p:txBody>
      </p:sp>
      <p:sp>
        <p:nvSpPr>
          <p:cNvPr id="259" name="CustomShape 122"/>
          <p:cNvSpPr/>
          <p:nvPr/>
        </p:nvSpPr>
        <p:spPr>
          <a:xfrm>
            <a:off x="5475600" y="5671800"/>
            <a:ext cx="361440" cy="23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0280" tIns="39960" rIns="80280" bIns="39960"/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Perpetua"/>
              </a:rPr>
              <a:t>0,1</a:t>
            </a:r>
            <a:endParaRPr lang="ru-RU" sz="1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755640" y="332640"/>
            <a:ext cx="7920360" cy="50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9144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ru-RU" sz="2700" b="1" strike="noStrike" spc="-1">
                <a:solidFill>
                  <a:srgbClr val="7030A0"/>
                </a:solidFill>
                <a:latin typeface="Franklin Gothic Book"/>
              </a:rPr>
              <a:t>РАСПРЕДЕЛЕНИЕ УСЛУГ ПО ВИДАМ РАБОТ</a:t>
            </a:r>
            <a:endParaRPr lang="ru-RU" sz="27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61" name="TextShape 2"/>
          <p:cNvSpPr txBox="1"/>
          <p:nvPr/>
        </p:nvSpPr>
        <p:spPr>
          <a:xfrm>
            <a:off x="323640" y="908640"/>
            <a:ext cx="8362800" cy="5544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12                                                                                        </a:t>
            </a:r>
            <a:r>
              <a:rPr lang="ru-RU" sz="2400" b="1" strike="noStrike" spc="-1">
                <a:solidFill>
                  <a:srgbClr val="000000"/>
                </a:solidFill>
                <a:latin typeface="Perpetua"/>
              </a:rPr>
              <a:t>12412</a:t>
            </a:r>
            <a:endParaRPr lang="ru-RU" sz="24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467640" y="980640"/>
            <a:ext cx="4752000" cy="5328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50000"/>
              </a:lnSpc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5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467640" y="908640"/>
            <a:ext cx="5184360" cy="1086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ПСИХОЛОГИЧЕСКОЕ ПРОСВЕЩЕНИЕ                                                                  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ru-RU" sz="2000" b="0" strike="noStrike" spc="-1">
                <a:solidFill>
                  <a:srgbClr val="0070C0"/>
                </a:solidFill>
                <a:latin typeface="Perpetua"/>
              </a:rPr>
              <a:t>ПСИХОЛОГИЧЕСКАЯ ПРОФИЛАКТИКА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ПСИХОЛОГИЧЕСКАЯ ДИАГНОСТИКА                                                                                                  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ru-RU" sz="2000" b="0" strike="noStrike" spc="-1">
                <a:solidFill>
                  <a:srgbClr val="0070C0"/>
                </a:solidFill>
                <a:latin typeface="Perpetua"/>
              </a:rPr>
              <a:t>ПСИХОЛОГИЧЕСКОЕ  КОНСУЛЬТИРОВАНИЕ                                          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ПСИХОЛОГИЧЕСКОЕ РАЗВИТИЕ И КОРРЕКЦИЯ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ru-RU" sz="2000" b="0" strike="noStrike" spc="-1">
                <a:solidFill>
                  <a:srgbClr val="0070C0"/>
                </a:solidFill>
                <a:latin typeface="Perpetua"/>
              </a:rPr>
              <a:t>СОЦИАЛЬНО – ПСИХОЛОГИЧЕСКИЙ МОНИТОРИНГ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Perpetua"/>
              </a:rPr>
              <a:t>СОЦИАЛЬНО –ПСИХОЛОГИЧЕСКОЕ ПРОЕКТИРОВАНИЕ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ru-RU" sz="2000" b="0" strike="noStrike" spc="-1">
                <a:solidFill>
                  <a:srgbClr val="0070C0"/>
                </a:solidFill>
                <a:latin typeface="Perpetua"/>
              </a:rPr>
              <a:t>СОЦИАЛЬНО-ПСИХОЛОГИЧЕСКАЯ ЭКСПЕРТИЗА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ru-RU" sz="2000" b="0" strike="noStrike" spc="-1"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724000" y="1124640"/>
            <a:ext cx="1583640" cy="215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5" name="CustomShape 6"/>
          <p:cNvSpPr/>
          <p:nvPr/>
        </p:nvSpPr>
        <p:spPr>
          <a:xfrm>
            <a:off x="5724000" y="1556640"/>
            <a:ext cx="1223640" cy="215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CustomShape 7"/>
          <p:cNvSpPr/>
          <p:nvPr/>
        </p:nvSpPr>
        <p:spPr>
          <a:xfrm>
            <a:off x="5724000" y="1989000"/>
            <a:ext cx="1367640" cy="215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8"/>
          <p:cNvSpPr/>
          <p:nvPr/>
        </p:nvSpPr>
        <p:spPr>
          <a:xfrm>
            <a:off x="5724000" y="2493000"/>
            <a:ext cx="935640" cy="215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9"/>
          <p:cNvSpPr/>
          <p:nvPr/>
        </p:nvSpPr>
        <p:spPr>
          <a:xfrm>
            <a:off x="5724000" y="2925000"/>
            <a:ext cx="935640" cy="215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CustomShape 10"/>
          <p:cNvSpPr/>
          <p:nvPr/>
        </p:nvSpPr>
        <p:spPr>
          <a:xfrm>
            <a:off x="5724000" y="3789000"/>
            <a:ext cx="1079640" cy="215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11"/>
          <p:cNvSpPr/>
          <p:nvPr/>
        </p:nvSpPr>
        <p:spPr>
          <a:xfrm>
            <a:off x="5724000" y="4797000"/>
            <a:ext cx="719640" cy="215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1" name="CustomShape 12"/>
          <p:cNvSpPr/>
          <p:nvPr/>
        </p:nvSpPr>
        <p:spPr>
          <a:xfrm>
            <a:off x="5724000" y="5589360"/>
            <a:ext cx="575640" cy="215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2" name="CustomShape 13"/>
          <p:cNvSpPr/>
          <p:nvPr/>
        </p:nvSpPr>
        <p:spPr>
          <a:xfrm>
            <a:off x="7380360" y="1484640"/>
            <a:ext cx="1151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Perpetua"/>
              </a:rPr>
              <a:t>7366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73" name="CustomShape 14"/>
          <p:cNvSpPr/>
          <p:nvPr/>
        </p:nvSpPr>
        <p:spPr>
          <a:xfrm>
            <a:off x="7452360" y="1845000"/>
            <a:ext cx="1007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Perpetua"/>
              </a:rPr>
              <a:t>8833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74" name="CustomShape 15"/>
          <p:cNvSpPr/>
          <p:nvPr/>
        </p:nvSpPr>
        <p:spPr>
          <a:xfrm>
            <a:off x="7452360" y="2349000"/>
            <a:ext cx="935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Perpetua"/>
              </a:rPr>
              <a:t>4150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75" name="CustomShape 16"/>
          <p:cNvSpPr/>
          <p:nvPr/>
        </p:nvSpPr>
        <p:spPr>
          <a:xfrm>
            <a:off x="7452360" y="2853000"/>
            <a:ext cx="1151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Perpetua"/>
              </a:rPr>
              <a:t>4175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76" name="CustomShape 17"/>
          <p:cNvSpPr/>
          <p:nvPr/>
        </p:nvSpPr>
        <p:spPr>
          <a:xfrm>
            <a:off x="7452360" y="3645000"/>
            <a:ext cx="1295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Perpetua"/>
              </a:rPr>
              <a:t>5752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77" name="CustomShape 18"/>
          <p:cNvSpPr/>
          <p:nvPr/>
        </p:nvSpPr>
        <p:spPr>
          <a:xfrm>
            <a:off x="7452360" y="4653000"/>
            <a:ext cx="1151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Perpetua"/>
              </a:rPr>
              <a:t>1251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78" name="CustomShape 19"/>
          <p:cNvSpPr/>
          <p:nvPr/>
        </p:nvSpPr>
        <p:spPr>
          <a:xfrm>
            <a:off x="7452360" y="5445360"/>
            <a:ext cx="129564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Perpetua"/>
              </a:rPr>
              <a:t>455</a:t>
            </a: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9144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7030A0"/>
                </a:solidFill>
                <a:latin typeface="Franklin Gothic Book"/>
              </a:rPr>
              <a:t>РАСПРЕДЕЛЕНИЕ УСЛУГ ПО КОНТИНГЕНТУ</a:t>
            </a:r>
            <a:r>
              <a:t/>
            </a:r>
            <a:br/>
            <a:endParaRPr lang="ru-RU" sz="32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80" name="TextShape 2"/>
          <p:cNvSpPr txBox="1"/>
          <p:nvPr/>
        </p:nvSpPr>
        <p:spPr>
          <a:xfrm>
            <a:off x="457200" y="908640"/>
            <a:ext cx="8218800" cy="5616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Perpetua"/>
              </a:rPr>
              <a:t>ДОШКОЛЬНИКИ                                                </a:t>
            </a:r>
            <a:r>
              <a:rPr lang="ru-RU" sz="2800" b="1" strike="noStrike" spc="-1">
                <a:solidFill>
                  <a:srgbClr val="000000"/>
                </a:solidFill>
                <a:latin typeface="Perpetua"/>
              </a:rPr>
              <a:t>4301  </a:t>
            </a:r>
            <a:r>
              <a:rPr lang="ru-RU" sz="2800" b="0" strike="noStrike" spc="-1">
                <a:solidFill>
                  <a:srgbClr val="000000"/>
                </a:solidFill>
                <a:latin typeface="Perpetua"/>
              </a:rPr>
              <a:t>              </a:t>
            </a: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ru-RU" sz="2800" b="0" strike="noStrike" spc="-1">
                <a:solidFill>
                  <a:srgbClr val="0070C0"/>
                </a:solidFill>
                <a:latin typeface="Perpetua"/>
              </a:rPr>
              <a:t>МЛАДШИЕ ШКОЛЬНИКИ                                </a:t>
            </a:r>
            <a:r>
              <a:rPr lang="ru-RU" sz="2800" b="1" strike="noStrike" spc="-1">
                <a:solidFill>
                  <a:srgbClr val="000000"/>
                </a:solidFill>
                <a:latin typeface="Perpetua"/>
              </a:rPr>
              <a:t>7544</a:t>
            </a:r>
            <a:endParaRPr lang="ru-RU" sz="28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Perpetua"/>
              </a:rPr>
              <a:t>ПОДРОСТКИ                                                       </a:t>
            </a:r>
            <a:r>
              <a:rPr lang="ru-RU" sz="2800" b="1" strike="noStrike" spc="-1">
                <a:solidFill>
                  <a:srgbClr val="000000"/>
                </a:solidFill>
                <a:latin typeface="Perpetua"/>
              </a:rPr>
              <a:t>10360</a:t>
            </a:r>
            <a:endParaRPr lang="ru-RU" sz="28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ru-RU" sz="2800" b="0" strike="noStrike" spc="-1">
                <a:solidFill>
                  <a:srgbClr val="0070C0"/>
                </a:solidFill>
                <a:latin typeface="Perpetua"/>
              </a:rPr>
              <a:t>СТАРШИЕ ШКОЛЬНИКИ                                   </a:t>
            </a:r>
            <a:r>
              <a:rPr lang="ru-RU" sz="2800" b="1" strike="noStrike" spc="-1">
                <a:solidFill>
                  <a:srgbClr val="000000"/>
                </a:solidFill>
                <a:latin typeface="Perpetua"/>
              </a:rPr>
              <a:t>4370</a:t>
            </a:r>
            <a:endParaRPr lang="ru-RU" sz="28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Perpetua"/>
              </a:rPr>
              <a:t>ПЕДАГОГИ                                                           </a:t>
            </a:r>
            <a:r>
              <a:rPr lang="ru-RU" sz="2800" b="1" strike="noStrike" spc="-1">
                <a:solidFill>
                  <a:srgbClr val="000000"/>
                </a:solidFill>
                <a:latin typeface="Perpetua"/>
              </a:rPr>
              <a:t>2521</a:t>
            </a:r>
            <a:endParaRPr lang="ru-RU" sz="28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ru-RU" sz="2800" b="0" strike="noStrike" spc="-1">
                <a:solidFill>
                  <a:srgbClr val="0070C0"/>
                </a:solidFill>
                <a:latin typeface="Perpetua"/>
              </a:rPr>
              <a:t>АДМИНИСТРАЦИЯ                                             </a:t>
            </a:r>
            <a:r>
              <a:rPr lang="ru-RU" sz="2800" b="1" strike="noStrike" spc="-1">
                <a:solidFill>
                  <a:srgbClr val="000000"/>
                </a:solidFill>
                <a:latin typeface="Perpetua"/>
              </a:rPr>
              <a:t>226</a:t>
            </a:r>
            <a:endParaRPr lang="ru-RU" sz="28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Perpetua"/>
              </a:rPr>
              <a:t>РОДИТЕЛИ                                                          </a:t>
            </a:r>
            <a:r>
              <a:rPr lang="ru-RU" sz="2800" b="1" strike="noStrike" spc="-1">
                <a:solidFill>
                  <a:srgbClr val="000000"/>
                </a:solidFill>
                <a:latin typeface="Perpetua"/>
              </a:rPr>
              <a:t>7908</a:t>
            </a:r>
            <a:endParaRPr lang="ru-RU" sz="28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ru-RU" sz="2800" b="0" strike="noStrike" spc="-1">
                <a:solidFill>
                  <a:srgbClr val="0070C0"/>
                </a:solidFill>
                <a:latin typeface="Perpetua"/>
              </a:rPr>
              <a:t>СТУДЕНТЫ                                                              </a:t>
            </a:r>
            <a:r>
              <a:rPr lang="ru-RU" sz="2800" b="1" strike="noStrike" spc="-1">
                <a:solidFill>
                  <a:srgbClr val="000000"/>
                </a:solidFill>
                <a:latin typeface="Perpetua"/>
              </a:rPr>
              <a:t>3</a:t>
            </a:r>
            <a:endParaRPr lang="ru-RU" sz="2800" b="0" strike="noStrike" spc="-1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Perpetua"/>
              </a:rPr>
              <a:t>ДРУГИЕ                                                                    </a:t>
            </a:r>
            <a:r>
              <a:rPr lang="ru-RU" sz="2800" b="1" strike="noStrike" spc="-1">
                <a:solidFill>
                  <a:srgbClr val="000000"/>
                </a:solidFill>
                <a:latin typeface="Perpetua"/>
              </a:rPr>
              <a:t>97 </a:t>
            </a:r>
            <a:r>
              <a:rPr lang="ru-RU" sz="2800" b="0" strike="noStrike" spc="-1">
                <a:solidFill>
                  <a:srgbClr val="000000"/>
                </a:solidFill>
                <a:latin typeface="Perpetua"/>
              </a:rPr>
              <a:t>                                                            </a:t>
            </a: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ru-RU" sz="2800" b="0" strike="noStrike" spc="-1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281" name="CustomShape 3"/>
          <p:cNvSpPr/>
          <p:nvPr/>
        </p:nvSpPr>
        <p:spPr>
          <a:xfrm>
            <a:off x="4716000" y="1052640"/>
            <a:ext cx="1007640" cy="287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Perpetua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82" name="CustomShape 4"/>
          <p:cNvSpPr/>
          <p:nvPr/>
        </p:nvSpPr>
        <p:spPr>
          <a:xfrm>
            <a:off x="4644000" y="1484640"/>
            <a:ext cx="1511640" cy="287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Perpetua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83" name="CustomShape 5"/>
          <p:cNvSpPr/>
          <p:nvPr/>
        </p:nvSpPr>
        <p:spPr>
          <a:xfrm>
            <a:off x="4644000" y="2061000"/>
            <a:ext cx="2016000" cy="287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Perpetua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84" name="CustomShape 6"/>
          <p:cNvSpPr/>
          <p:nvPr/>
        </p:nvSpPr>
        <p:spPr>
          <a:xfrm flipV="1">
            <a:off x="4716000" y="2564280"/>
            <a:ext cx="1223640" cy="287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Perpetua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85" name="CustomShape 7"/>
          <p:cNvSpPr/>
          <p:nvPr/>
        </p:nvSpPr>
        <p:spPr>
          <a:xfrm flipV="1">
            <a:off x="4716000" y="3068280"/>
            <a:ext cx="935640" cy="287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Perpetua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86" name="CustomShape 8"/>
          <p:cNvSpPr/>
          <p:nvPr/>
        </p:nvSpPr>
        <p:spPr>
          <a:xfrm flipV="1">
            <a:off x="4788000" y="3644280"/>
            <a:ext cx="431640" cy="215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Perpetua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87" name="CustomShape 9"/>
          <p:cNvSpPr/>
          <p:nvPr/>
        </p:nvSpPr>
        <p:spPr>
          <a:xfrm>
            <a:off x="4644000" y="4149000"/>
            <a:ext cx="1728000" cy="287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Perpetua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88" name="CustomShape 10"/>
          <p:cNvSpPr/>
          <p:nvPr/>
        </p:nvSpPr>
        <p:spPr>
          <a:xfrm flipV="1">
            <a:off x="4716000" y="4652280"/>
            <a:ext cx="71640" cy="215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Perpetua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89" name="CustomShape 11"/>
          <p:cNvSpPr/>
          <p:nvPr/>
        </p:nvSpPr>
        <p:spPr>
          <a:xfrm flipV="1">
            <a:off x="4716000" y="5084640"/>
            <a:ext cx="215640" cy="1436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Perpetua"/>
              </a:rPr>
              <a:t> 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602</TotalTime>
  <Words>975</Words>
  <Application>Microsoft Office PowerPoint</Application>
  <PresentationFormat>Экран (4:3)</PresentationFormat>
  <Paragraphs>237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РАСПРЕДЕЛЕНИЕ УСЛУГ ПО НАПРАВЛЕНИЯМ ДЕЯТЕЛЬНОСТИ</dc:title>
  <dc:subject/>
  <dc:creator>142453</dc:creator>
  <dc:description/>
  <cp:lastModifiedBy>Оксана</cp:lastModifiedBy>
  <cp:revision>60</cp:revision>
  <dcterms:created xsi:type="dcterms:W3CDTF">2018-08-22T12:54:16Z</dcterms:created>
  <dcterms:modified xsi:type="dcterms:W3CDTF">2018-11-26T10:41:47Z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